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6"/>
  </p:notesMasterIdLst>
  <p:handoutMasterIdLst>
    <p:handoutMasterId r:id="rId27"/>
  </p:handoutMasterIdLst>
  <p:sldIdLst>
    <p:sldId id="350" r:id="rId5"/>
    <p:sldId id="352" r:id="rId6"/>
    <p:sldId id="361" r:id="rId7"/>
    <p:sldId id="459" r:id="rId8"/>
    <p:sldId id="383" r:id="rId9"/>
    <p:sldId id="429" r:id="rId10"/>
    <p:sldId id="462" r:id="rId11"/>
    <p:sldId id="463" r:id="rId12"/>
    <p:sldId id="464" r:id="rId13"/>
    <p:sldId id="455" r:id="rId14"/>
    <p:sldId id="466" r:id="rId15"/>
    <p:sldId id="467" r:id="rId16"/>
    <p:sldId id="456" r:id="rId17"/>
    <p:sldId id="460" r:id="rId18"/>
    <p:sldId id="465" r:id="rId19"/>
    <p:sldId id="461" r:id="rId20"/>
    <p:sldId id="384" r:id="rId21"/>
    <p:sldId id="457" r:id="rId22"/>
    <p:sldId id="458" r:id="rId23"/>
    <p:sldId id="412" r:id="rId24"/>
    <p:sldId id="34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‹N°›</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11/27/2022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‹N°›</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4914D182-A7DD-4F7B-B207-262854316EDA}"/>
              </a:ext>
            </a:extLst>
          </p:cNvPr>
          <p:cNvSpPr>
            <a:spLocks noGrp="1"/>
          </p:cNvSpPr>
          <p:nvPr>
            <p:ph type="dt" sz="half" idx="14"/>
          </p:nvPr>
        </p:nvSpPr>
        <p:spPr/>
        <p:txBody>
          <a:bodyPr/>
          <a:lstStyle/>
          <a:p>
            <a:fld id="{6FCA8E82-58CD-E045-8B98-B7A85B79B752}" type="datetime4">
              <a:rPr lang="en-US" smtClean="0"/>
              <a:pPr/>
              <a:t>November 27, 2022</a:t>
            </a:fld>
            <a:endParaRPr lang="en-US" dirty="0">
              <a:latin typeface="+mn-lt"/>
            </a:endParaRPr>
          </a:p>
        </p:txBody>
      </p:sp>
      <p:sp>
        <p:nvSpPr>
          <p:cNvPr id="3" name="Footer Placeholder 2">
            <a:extLst>
              <a:ext uri="{FF2B5EF4-FFF2-40B4-BE49-F238E27FC236}">
                <a16:creationId xmlns:a16="http://schemas.microsoft.com/office/drawing/2014/main" id="{10B29252-5D0B-4B9D-9FBD-8EC0929FE096}"/>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a:lstStyle/>
          <a:p>
            <a:fld id="{294A09A9-5501-47C1-A89A-A340965A2BE2}" type="slidenum">
              <a:rPr lang="en-US" smtClean="0"/>
              <a:pPr/>
              <a:t>‹N°›</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Date Placeholder 1">
            <a:extLst>
              <a:ext uri="{FF2B5EF4-FFF2-40B4-BE49-F238E27FC236}">
                <a16:creationId xmlns:a16="http://schemas.microsoft.com/office/drawing/2014/main" id="{F0FA07F3-F8E4-4505-85EC-22734AC68792}"/>
              </a:ext>
            </a:extLst>
          </p:cNvPr>
          <p:cNvSpPr>
            <a:spLocks noGrp="1"/>
          </p:cNvSpPr>
          <p:nvPr>
            <p:ph type="dt" sz="half" idx="14"/>
          </p:nvPr>
        </p:nvSpPr>
        <p:spPr/>
        <p:txBody>
          <a:bodyPr/>
          <a:lstStyle/>
          <a:p>
            <a:fld id="{6FCA8E82-58CD-E045-8B98-B7A85B79B752}" type="datetime4">
              <a:rPr lang="en-US" smtClean="0"/>
              <a:pPr/>
              <a:t>November 27, 2022</a:t>
            </a:fld>
            <a:endParaRPr lang="en-US" dirty="0">
              <a:latin typeface="+mn-lt"/>
            </a:endParaRPr>
          </a:p>
        </p:txBody>
      </p:sp>
      <p:sp>
        <p:nvSpPr>
          <p:cNvPr id="3" name="Footer Placeholder 2">
            <a:extLst>
              <a:ext uri="{FF2B5EF4-FFF2-40B4-BE49-F238E27FC236}">
                <a16:creationId xmlns:a16="http://schemas.microsoft.com/office/drawing/2014/main" id="{D5165D22-FEF5-4F30-8822-5D2378806A9B}"/>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a:lstStyle/>
          <a:p>
            <a:fld id="{294A09A9-5501-47C1-A89A-A340965A2BE2}" type="slidenum">
              <a:rPr lang="en-US" smtClean="0"/>
              <a:pPr/>
              <a:t>‹N°›</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 name="Date Placeholder 1">
            <a:extLst>
              <a:ext uri="{FF2B5EF4-FFF2-40B4-BE49-F238E27FC236}">
                <a16:creationId xmlns:a16="http://schemas.microsoft.com/office/drawing/2014/main" id="{EC45E38A-5516-4C3E-88FC-0DCBD876054B}"/>
              </a:ext>
            </a:extLst>
          </p:cNvPr>
          <p:cNvSpPr>
            <a:spLocks noGrp="1"/>
          </p:cNvSpPr>
          <p:nvPr>
            <p:ph type="dt" sz="half" idx="21"/>
          </p:nvPr>
        </p:nvSpPr>
        <p:spPr/>
        <p:txBody>
          <a:bodyPr/>
          <a:lstStyle/>
          <a:p>
            <a:fld id="{6FCA8E82-58CD-E045-8B98-B7A85B79B752}" type="datetime4">
              <a:rPr lang="en-US" smtClean="0"/>
              <a:pPr/>
              <a:t>November 27, 2022</a:t>
            </a:fld>
            <a:endParaRPr lang="en-US" dirty="0">
              <a:latin typeface="+mn-lt"/>
            </a:endParaRPr>
          </a:p>
        </p:txBody>
      </p:sp>
      <p:sp>
        <p:nvSpPr>
          <p:cNvPr id="5" name="Footer Placeholder 4">
            <a:extLst>
              <a:ext uri="{FF2B5EF4-FFF2-40B4-BE49-F238E27FC236}">
                <a16:creationId xmlns:a16="http://schemas.microsoft.com/office/drawing/2014/main" id="{14225273-038D-4F51-A093-83D80104F21A}"/>
              </a:ext>
            </a:extLst>
          </p:cNvPr>
          <p:cNvSpPr>
            <a:spLocks noGrp="1"/>
          </p:cNvSpPr>
          <p:nvPr>
            <p:ph type="ftr" sz="quarter" idx="22"/>
          </p:nvPr>
        </p:nvSpPr>
        <p:spPr/>
        <p:txBody>
          <a:bodyPr/>
          <a:lstStyle/>
          <a:p>
            <a:r>
              <a:rPr lang="en-US"/>
              <a:t>Annual Review</a:t>
            </a:r>
            <a:endParaRPr lang="en-US" b="0" dirty="0"/>
          </a:p>
        </p:txBody>
      </p:sp>
      <p:sp>
        <p:nvSpPr>
          <p:cNvPr id="6" name="Slide Number Placeholder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a:lstStyle/>
          <a:p>
            <a:fld id="{294A09A9-5501-47C1-A89A-A340965A2BE2}" type="slidenum">
              <a:rPr lang="en-US" smtClean="0"/>
              <a:pPr/>
              <a:t>‹N°›</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62655503-4608-4F79-A5D4-B2F67958F263}"/>
              </a:ext>
            </a:extLst>
          </p:cNvPr>
          <p:cNvSpPr>
            <a:spLocks noGrp="1"/>
          </p:cNvSpPr>
          <p:nvPr>
            <p:ph type="dt" sz="half" idx="25"/>
          </p:nvPr>
        </p:nvSpPr>
        <p:spPr/>
        <p:txBody>
          <a:bodyPr/>
          <a:lstStyle/>
          <a:p>
            <a:fld id="{6FCA8E82-58CD-E045-8B98-B7A85B79B752}" type="datetime4">
              <a:rPr lang="en-US" smtClean="0"/>
              <a:pPr/>
              <a:t>November 27, 2022</a:t>
            </a:fld>
            <a:endParaRPr lang="en-US" dirty="0">
              <a:latin typeface="+mn-lt"/>
            </a:endParaRPr>
          </a:p>
        </p:txBody>
      </p:sp>
      <p:sp>
        <p:nvSpPr>
          <p:cNvPr id="3" name="Footer Placeholder 2">
            <a:extLst>
              <a:ext uri="{FF2B5EF4-FFF2-40B4-BE49-F238E27FC236}">
                <a16:creationId xmlns:a16="http://schemas.microsoft.com/office/drawing/2014/main" id="{9DAFA395-FE4C-4A99-A74E-57757D8473E1}"/>
              </a:ext>
            </a:extLst>
          </p:cNvPr>
          <p:cNvSpPr>
            <a:spLocks noGrp="1"/>
          </p:cNvSpPr>
          <p:nvPr>
            <p:ph type="ftr" sz="quarter" idx="26"/>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a:lstStyle/>
          <a:p>
            <a:fld id="{294A09A9-5501-47C1-A89A-A340965A2BE2}" type="slidenum">
              <a:rPr lang="en-US" smtClean="0"/>
              <a:pPr/>
              <a:t>‹N°›</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 name="Date Placeholder 1">
            <a:extLst>
              <a:ext uri="{FF2B5EF4-FFF2-40B4-BE49-F238E27FC236}">
                <a16:creationId xmlns:a16="http://schemas.microsoft.com/office/drawing/2014/main" id="{CA64E0B3-57C5-4DAF-8531-F39610E77C09}"/>
              </a:ext>
            </a:extLst>
          </p:cNvPr>
          <p:cNvSpPr>
            <a:spLocks noGrp="1"/>
          </p:cNvSpPr>
          <p:nvPr>
            <p:ph type="dt" sz="half" idx="14"/>
          </p:nvPr>
        </p:nvSpPr>
        <p:spPr/>
        <p:txBody>
          <a:bodyPr/>
          <a:lstStyle/>
          <a:p>
            <a:fld id="{6FCA8E82-58CD-E045-8B98-B7A85B79B752}" type="datetime4">
              <a:rPr lang="en-US" smtClean="0"/>
              <a:pPr/>
              <a:t>November 27, 2022</a:t>
            </a:fld>
            <a:endParaRPr lang="en-US" dirty="0">
              <a:latin typeface="+mn-lt"/>
            </a:endParaRPr>
          </a:p>
        </p:txBody>
      </p:sp>
      <p:sp>
        <p:nvSpPr>
          <p:cNvPr id="3" name="Footer Placeholder 2">
            <a:extLst>
              <a:ext uri="{FF2B5EF4-FFF2-40B4-BE49-F238E27FC236}">
                <a16:creationId xmlns:a16="http://schemas.microsoft.com/office/drawing/2014/main" id="{B7E0EC46-C626-4D58-AB64-0B3B850D1482}"/>
              </a:ext>
            </a:extLst>
          </p:cNvPr>
          <p:cNvSpPr>
            <a:spLocks noGrp="1"/>
          </p:cNvSpPr>
          <p:nvPr>
            <p:ph type="ftr" sz="quarter" idx="15"/>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a:lstStyle/>
          <a:p>
            <a:fld id="{294A09A9-5501-47C1-A89A-A340965A2BE2}" type="slidenum">
              <a:rPr lang="en-US" smtClean="0"/>
              <a:pPr/>
              <a:t>‹N°›</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2" name="Date Placeholder 1">
            <a:extLst>
              <a:ext uri="{FF2B5EF4-FFF2-40B4-BE49-F238E27FC236}">
                <a16:creationId xmlns:a16="http://schemas.microsoft.com/office/drawing/2014/main" id="{371012B1-809A-45CE-9FED-46D08DC8C42B}"/>
              </a:ext>
            </a:extLst>
          </p:cNvPr>
          <p:cNvSpPr>
            <a:spLocks noGrp="1"/>
          </p:cNvSpPr>
          <p:nvPr>
            <p:ph type="dt" sz="half" idx="11"/>
          </p:nvPr>
        </p:nvSpPr>
        <p:spPr/>
        <p:txBody>
          <a:bodyPr/>
          <a:lstStyle/>
          <a:p>
            <a:fld id="{6FCA8E82-58CD-E045-8B98-B7A85B79B752}" type="datetime4">
              <a:rPr lang="en-US" smtClean="0"/>
              <a:pPr/>
              <a:t>November 27, 2022</a:t>
            </a:fld>
            <a:endParaRPr lang="en-US" dirty="0">
              <a:latin typeface="+mn-lt"/>
            </a:endParaRPr>
          </a:p>
        </p:txBody>
      </p:sp>
      <p:sp>
        <p:nvSpPr>
          <p:cNvPr id="3" name="Footer Placeholder 2">
            <a:extLst>
              <a:ext uri="{FF2B5EF4-FFF2-40B4-BE49-F238E27FC236}">
                <a16:creationId xmlns:a16="http://schemas.microsoft.com/office/drawing/2014/main" id="{3FB6FA27-6601-4107-A3C9-808CB4430246}"/>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a:lstStyle/>
          <a:p>
            <a:fld id="{294A09A9-5501-47C1-A89A-A340965A2BE2}" type="slidenum">
              <a:rPr lang="en-US" smtClean="0"/>
              <a:pPr/>
              <a:t>‹N°›</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2" name="Date Placeholder 1">
            <a:extLst>
              <a:ext uri="{FF2B5EF4-FFF2-40B4-BE49-F238E27FC236}">
                <a16:creationId xmlns:a16="http://schemas.microsoft.com/office/drawing/2014/main" id="{9B2411D2-78FE-46C1-9EA9-C6A882903B53}"/>
              </a:ext>
            </a:extLst>
          </p:cNvPr>
          <p:cNvSpPr>
            <a:spLocks noGrp="1"/>
          </p:cNvSpPr>
          <p:nvPr>
            <p:ph type="dt" sz="half" idx="11"/>
          </p:nvPr>
        </p:nvSpPr>
        <p:spPr/>
        <p:txBody>
          <a:bodyPr/>
          <a:lstStyle/>
          <a:p>
            <a:fld id="{6FCA8E82-58CD-E045-8B98-B7A85B79B752}" type="datetime4">
              <a:rPr lang="en-US" smtClean="0"/>
              <a:pPr/>
              <a:t>November 27, 2022</a:t>
            </a:fld>
            <a:endParaRPr lang="en-US" dirty="0">
              <a:latin typeface="+mn-lt"/>
            </a:endParaRPr>
          </a:p>
        </p:txBody>
      </p:sp>
      <p:sp>
        <p:nvSpPr>
          <p:cNvPr id="3" name="Footer Placeholder 2">
            <a:extLst>
              <a:ext uri="{FF2B5EF4-FFF2-40B4-BE49-F238E27FC236}">
                <a16:creationId xmlns:a16="http://schemas.microsoft.com/office/drawing/2014/main" id="{C04DAF8F-82DB-4DBE-9041-71217A4516CB}"/>
              </a:ext>
            </a:extLst>
          </p:cNvPr>
          <p:cNvSpPr>
            <a:spLocks noGrp="1"/>
          </p:cNvSpPr>
          <p:nvPr>
            <p:ph type="ftr" sz="quarter" idx="12"/>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a:lstStyle/>
          <a:p>
            <a:fld id="{294A09A9-5501-47C1-A89A-A340965A2BE2}" type="slidenum">
              <a:rPr lang="en-US" smtClean="0"/>
              <a:pPr/>
              <a:t>‹N°›</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8ED89364-B1CB-4E72-A6BB-95A34B50661C}"/>
              </a:ext>
            </a:extLst>
          </p:cNvPr>
          <p:cNvSpPr>
            <a:spLocks noGrp="1"/>
          </p:cNvSpPr>
          <p:nvPr>
            <p:ph type="dt" sz="half" idx="32"/>
          </p:nvPr>
        </p:nvSpPr>
        <p:spPr/>
        <p:txBody>
          <a:bodyPr/>
          <a:lstStyle/>
          <a:p>
            <a:fld id="{6FCA8E82-58CD-E045-8B98-B7A85B79B752}" type="datetime4">
              <a:rPr lang="en-US" smtClean="0"/>
              <a:pPr/>
              <a:t>November 27, 2022</a:t>
            </a:fld>
            <a:endParaRPr lang="en-US" dirty="0">
              <a:latin typeface="+mn-lt"/>
            </a:endParaRPr>
          </a:p>
        </p:txBody>
      </p:sp>
      <p:sp>
        <p:nvSpPr>
          <p:cNvPr id="3" name="Footer Placeholder 2">
            <a:extLst>
              <a:ext uri="{FF2B5EF4-FFF2-40B4-BE49-F238E27FC236}">
                <a16:creationId xmlns:a16="http://schemas.microsoft.com/office/drawing/2014/main" id="{8E09328F-B310-4BF3-883E-BA9A39676AF2}"/>
              </a:ext>
            </a:extLst>
          </p:cNvPr>
          <p:cNvSpPr>
            <a:spLocks noGrp="1"/>
          </p:cNvSpPr>
          <p:nvPr>
            <p:ph type="ftr" sz="quarter" idx="33"/>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a:lstStyle/>
          <a:p>
            <a:fld id="{294A09A9-5501-47C1-A89A-A340965A2BE2}" type="slidenum">
              <a:rPr lang="en-US" smtClean="0"/>
              <a:pPr/>
              <a:t>‹N°›</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Date Placeholder 1">
            <a:extLst>
              <a:ext uri="{FF2B5EF4-FFF2-40B4-BE49-F238E27FC236}">
                <a16:creationId xmlns:a16="http://schemas.microsoft.com/office/drawing/2014/main" id="{21DC2552-C347-4C3D-8C92-4A6981227C0E}"/>
              </a:ext>
            </a:extLst>
          </p:cNvPr>
          <p:cNvSpPr>
            <a:spLocks noGrp="1"/>
          </p:cNvSpPr>
          <p:nvPr>
            <p:ph type="dt" sz="half" idx="36"/>
          </p:nvPr>
        </p:nvSpPr>
        <p:spPr/>
        <p:txBody>
          <a:bodyPr/>
          <a:lstStyle/>
          <a:p>
            <a:fld id="{6FCA8E82-58CD-E045-8B98-B7A85B79B752}" type="datetime4">
              <a:rPr lang="en-US" smtClean="0"/>
              <a:pPr/>
              <a:t>November 27, 2022</a:t>
            </a:fld>
            <a:endParaRPr lang="en-US" dirty="0">
              <a:latin typeface="+mn-lt"/>
            </a:endParaRPr>
          </a:p>
        </p:txBody>
      </p:sp>
      <p:sp>
        <p:nvSpPr>
          <p:cNvPr id="3" name="Footer Placeholder 2">
            <a:extLst>
              <a:ext uri="{FF2B5EF4-FFF2-40B4-BE49-F238E27FC236}">
                <a16:creationId xmlns:a16="http://schemas.microsoft.com/office/drawing/2014/main" id="{A5B7C35C-F3E4-4522-8711-16E4F9052C2C}"/>
              </a:ext>
            </a:extLst>
          </p:cNvPr>
          <p:cNvSpPr>
            <a:spLocks noGrp="1"/>
          </p:cNvSpPr>
          <p:nvPr>
            <p:ph type="ftr" sz="quarter" idx="37"/>
          </p:nvPr>
        </p:nvSpPr>
        <p:spPr/>
        <p:txBody>
          <a:bodyPr/>
          <a:lstStyle/>
          <a:p>
            <a:r>
              <a:rPr lang="en-US"/>
              <a:t>Annual Review</a:t>
            </a:r>
            <a:endParaRPr lang="en-US" b="0" dirty="0"/>
          </a:p>
        </p:txBody>
      </p:sp>
      <p:sp>
        <p:nvSpPr>
          <p:cNvPr id="4" name="Slide Number Placeholder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a:lstStyle/>
          <a:p>
            <a:fld id="{294A09A9-5501-47C1-A89A-A340965A2BE2}" type="slidenum">
              <a:rPr lang="en-US" smtClean="0"/>
              <a:pPr/>
              <a:t>‹N°›</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6FCA8E82-58CD-E045-8B98-B7A85B79B752}" type="datetime4">
              <a:rPr lang="en-US" smtClean="0"/>
              <a:pPr/>
              <a:t>November 27, 2022</a:t>
            </a:fld>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Annual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‹N°›</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1901587" y="367534"/>
            <a:ext cx="8930936" cy="2207243"/>
          </a:xfrm>
        </p:spPr>
        <p:txBody>
          <a:bodyPr/>
          <a:lstStyle/>
          <a:p>
            <a:pPr algn="ctr"/>
            <a:r>
              <a:rPr lang="en-US" sz="4000" dirty="0" err="1"/>
              <a:t>Projet</a:t>
            </a:r>
            <a:r>
              <a:rPr lang="en-US" sz="4000" dirty="0"/>
              <a:t> 6 : </a:t>
            </a:r>
            <a:r>
              <a:rPr lang="fr-FR" sz="4000" dirty="0"/>
              <a:t>Classifiez automatiquement des biens de consommation</a:t>
            </a:r>
            <a:br>
              <a:rPr lang="fr-FR" sz="4000" dirty="0"/>
            </a:br>
            <a:endParaRPr lang="en-US" sz="4000" dirty="0"/>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1203177"/>
          </a:xfrm>
        </p:spPr>
        <p:txBody>
          <a:bodyPr/>
          <a:lstStyle/>
          <a:p>
            <a:r>
              <a:rPr lang="en-US" dirty="0"/>
              <a:t>Oumeima EL GHARBI</a:t>
            </a:r>
          </a:p>
          <a:p>
            <a:r>
              <a:rPr lang="en-US" dirty="0" err="1"/>
              <a:t>OpenClassrooms</a:t>
            </a:r>
            <a:r>
              <a:rPr lang="en-US" dirty="0"/>
              <a:t> – Data Scientist </a:t>
            </a:r>
          </a:p>
          <a:p>
            <a:r>
              <a:rPr lang="en-US" dirty="0" err="1"/>
              <a:t>Soutenance</a:t>
            </a:r>
            <a:r>
              <a:rPr lang="en-US" dirty="0"/>
              <a:t> : 27/11/2022</a:t>
            </a:r>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a:normAutofit fontScale="90000"/>
          </a:bodyPr>
          <a:lstStyle/>
          <a:p>
            <a:r>
              <a:rPr lang="en-US" dirty="0"/>
              <a:t>NLP</a:t>
            </a:r>
            <a:br>
              <a:rPr lang="en-US" b="1" dirty="0"/>
            </a:br>
            <a:r>
              <a:rPr lang="en-US" b="1" dirty="0"/>
              <a:t>2) Bag of words</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10</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233205" y="1739877"/>
            <a:ext cx="5972286" cy="2862322"/>
          </a:xfrm>
          <a:prstGeom prst="rect">
            <a:avLst/>
          </a:prstGeom>
          <a:noFill/>
        </p:spPr>
        <p:txBody>
          <a:bodyPr wrap="square">
            <a:spAutoFit/>
          </a:bodyPr>
          <a:lstStyle/>
          <a:p>
            <a:pPr marL="285750" indent="-285750">
              <a:buFontTx/>
              <a:buChar char="-"/>
            </a:pPr>
            <a:r>
              <a:rPr lang="fr-FR" dirty="0">
                <a:solidFill>
                  <a:schemeClr val="bg1"/>
                </a:solidFill>
              </a:rPr>
              <a:t>1-gram : comptage du nombre d’occurrence de chaque mot du vocabulaire</a:t>
            </a:r>
          </a:p>
          <a:p>
            <a:pPr marL="285750" indent="-285750">
              <a:buFontTx/>
              <a:buChar char="-"/>
            </a:pPr>
            <a:r>
              <a:rPr lang="fr-FR" dirty="0">
                <a:solidFill>
                  <a:schemeClr val="bg1"/>
                </a:solidFill>
              </a:rPr>
              <a:t>TF-IDF</a:t>
            </a:r>
          </a:p>
          <a:p>
            <a:pPr marL="285750" indent="-285750">
              <a:buFontTx/>
              <a:buChar char="-"/>
            </a:pPr>
            <a:endParaRPr lang="fr-FR" dirty="0">
              <a:solidFill>
                <a:schemeClr val="bg1"/>
              </a:solidFill>
            </a:endParaRPr>
          </a:p>
          <a:p>
            <a:pPr marL="285750" indent="-285750">
              <a:buFontTx/>
              <a:buChar char="-"/>
            </a:pPr>
            <a:r>
              <a:rPr lang="fr-FR" dirty="0">
                <a:solidFill>
                  <a:schemeClr val="bg1"/>
                </a:solidFill>
              </a:rPr>
              <a:t>Expériences :</a:t>
            </a:r>
          </a:p>
          <a:p>
            <a:endParaRPr lang="fr-FR" dirty="0">
              <a:solidFill>
                <a:schemeClr val="bg1"/>
              </a:solidFill>
            </a:endParaRPr>
          </a:p>
          <a:p>
            <a:pPr marL="285750" indent="-285750">
              <a:buFontTx/>
              <a:buChar char="-"/>
            </a:pPr>
            <a:r>
              <a:rPr lang="fr-FR" dirty="0">
                <a:solidFill>
                  <a:schemeClr val="bg1"/>
                </a:solidFill>
              </a:rPr>
              <a:t>1) fit / </a:t>
            </a:r>
            <a:r>
              <a:rPr lang="fr-FR" dirty="0" err="1">
                <a:solidFill>
                  <a:schemeClr val="bg1"/>
                </a:solidFill>
              </a:rPr>
              <a:t>transform</a:t>
            </a:r>
            <a:r>
              <a:rPr lang="fr-FR" dirty="0">
                <a:solidFill>
                  <a:schemeClr val="bg1"/>
                </a:solidFill>
              </a:rPr>
              <a:t> « </a:t>
            </a:r>
            <a:r>
              <a:rPr lang="fr-FR" dirty="0" err="1">
                <a:solidFill>
                  <a:schemeClr val="bg1"/>
                </a:solidFill>
              </a:rPr>
              <a:t>text</a:t>
            </a:r>
            <a:r>
              <a:rPr lang="fr-FR" dirty="0">
                <a:solidFill>
                  <a:schemeClr val="bg1"/>
                </a:solidFill>
              </a:rPr>
              <a:t> » : ARI correct</a:t>
            </a:r>
          </a:p>
          <a:p>
            <a:pPr marL="285750" indent="-285750">
              <a:buFontTx/>
              <a:buChar char="-"/>
            </a:pPr>
            <a:r>
              <a:rPr lang="fr-FR" dirty="0">
                <a:solidFill>
                  <a:schemeClr val="bg1"/>
                </a:solidFill>
              </a:rPr>
              <a:t>2) fit / </a:t>
            </a:r>
            <a:r>
              <a:rPr lang="fr-FR" dirty="0" err="1">
                <a:solidFill>
                  <a:schemeClr val="bg1"/>
                </a:solidFill>
              </a:rPr>
              <a:t>transform</a:t>
            </a:r>
            <a:r>
              <a:rPr lang="fr-FR" dirty="0">
                <a:solidFill>
                  <a:schemeClr val="bg1"/>
                </a:solidFill>
              </a:rPr>
              <a:t> « </a:t>
            </a:r>
            <a:r>
              <a:rPr lang="fr-FR" dirty="0" err="1">
                <a:solidFill>
                  <a:schemeClr val="bg1"/>
                </a:solidFill>
              </a:rPr>
              <a:t>product_name</a:t>
            </a:r>
            <a:r>
              <a:rPr lang="fr-FR" dirty="0">
                <a:solidFill>
                  <a:schemeClr val="bg1"/>
                </a:solidFill>
              </a:rPr>
              <a:t> » et « </a:t>
            </a:r>
            <a:r>
              <a:rPr lang="fr-FR" dirty="0" err="1">
                <a:solidFill>
                  <a:schemeClr val="bg1"/>
                </a:solidFill>
              </a:rPr>
              <a:t>text</a:t>
            </a:r>
            <a:r>
              <a:rPr lang="fr-FR" dirty="0">
                <a:solidFill>
                  <a:schemeClr val="bg1"/>
                </a:solidFill>
              </a:rPr>
              <a:t> » : ARI correct</a:t>
            </a:r>
          </a:p>
          <a:p>
            <a:pPr marL="285750" indent="-285750">
              <a:buFontTx/>
              <a:buChar char="-"/>
            </a:pPr>
            <a:r>
              <a:rPr lang="fr-FR" dirty="0">
                <a:solidFill>
                  <a:schemeClr val="bg1"/>
                </a:solidFill>
              </a:rPr>
              <a:t>3) fit « </a:t>
            </a:r>
            <a:r>
              <a:rPr lang="fr-FR" dirty="0" err="1">
                <a:solidFill>
                  <a:schemeClr val="bg1"/>
                </a:solidFill>
              </a:rPr>
              <a:t>product_name</a:t>
            </a:r>
            <a:r>
              <a:rPr lang="fr-FR" dirty="0">
                <a:solidFill>
                  <a:schemeClr val="bg1"/>
                </a:solidFill>
              </a:rPr>
              <a:t> », </a:t>
            </a:r>
            <a:r>
              <a:rPr lang="fr-FR" dirty="0" err="1">
                <a:solidFill>
                  <a:schemeClr val="bg1"/>
                </a:solidFill>
              </a:rPr>
              <a:t>transform</a:t>
            </a:r>
            <a:r>
              <a:rPr lang="fr-FR" dirty="0">
                <a:solidFill>
                  <a:schemeClr val="bg1"/>
                </a:solidFill>
              </a:rPr>
              <a:t> « </a:t>
            </a:r>
            <a:r>
              <a:rPr lang="fr-FR" dirty="0" err="1">
                <a:solidFill>
                  <a:schemeClr val="bg1"/>
                </a:solidFill>
              </a:rPr>
              <a:t>text</a:t>
            </a:r>
            <a:r>
              <a:rPr lang="fr-FR" dirty="0">
                <a:solidFill>
                  <a:schemeClr val="bg1"/>
                </a:solidFill>
              </a:rPr>
              <a:t> » : ARI faible</a:t>
            </a:r>
          </a:p>
          <a:p>
            <a:pPr marL="285750" indent="-285750">
              <a:buFontTx/>
              <a:buChar char="-"/>
            </a:pPr>
            <a:endParaRPr lang="fr-FR" dirty="0">
              <a:solidFill>
                <a:schemeClr val="bg1"/>
              </a:solidFill>
            </a:endParaRPr>
          </a:p>
        </p:txBody>
      </p:sp>
    </p:spTree>
    <p:extLst>
      <p:ext uri="{BB962C8B-B14F-4D97-AF65-F5344CB8AC3E}">
        <p14:creationId xmlns:p14="http://schemas.microsoft.com/office/powerpoint/2010/main" val="1415998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a:normAutofit fontScale="90000"/>
          </a:bodyPr>
          <a:lstStyle/>
          <a:p>
            <a:r>
              <a:rPr lang="en-US" dirty="0"/>
              <a:t>NLP</a:t>
            </a:r>
            <a:br>
              <a:rPr lang="en-US" b="1" dirty="0"/>
            </a:br>
            <a:r>
              <a:rPr lang="en-US" b="1" dirty="0"/>
              <a:t>2) Bag of words</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11</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233206" y="1739877"/>
            <a:ext cx="4471960" cy="923330"/>
          </a:xfrm>
          <a:prstGeom prst="rect">
            <a:avLst/>
          </a:prstGeom>
          <a:noFill/>
        </p:spPr>
        <p:txBody>
          <a:bodyPr wrap="square">
            <a:spAutoFit/>
          </a:bodyPr>
          <a:lstStyle/>
          <a:p>
            <a:endParaRPr lang="fr-FR" dirty="0">
              <a:solidFill>
                <a:schemeClr val="bg1"/>
              </a:solidFill>
            </a:endParaRPr>
          </a:p>
          <a:p>
            <a:pPr marL="285750" indent="-285750">
              <a:buFontTx/>
              <a:buChar char="-"/>
            </a:pPr>
            <a:r>
              <a:rPr lang="fr-FR" dirty="0">
                <a:solidFill>
                  <a:schemeClr val="bg1"/>
                </a:solidFill>
              </a:rPr>
              <a:t>Expériences :</a:t>
            </a:r>
          </a:p>
          <a:p>
            <a:pPr marL="285750" indent="-285750">
              <a:buFontTx/>
              <a:buChar char="-"/>
            </a:pPr>
            <a:r>
              <a:rPr lang="fr-FR" dirty="0">
                <a:solidFill>
                  <a:schemeClr val="bg1"/>
                </a:solidFill>
              </a:rPr>
              <a:t>1) fit / </a:t>
            </a:r>
            <a:r>
              <a:rPr lang="fr-FR" dirty="0" err="1">
                <a:solidFill>
                  <a:schemeClr val="bg1"/>
                </a:solidFill>
              </a:rPr>
              <a:t>transform</a:t>
            </a:r>
            <a:r>
              <a:rPr lang="fr-FR" dirty="0">
                <a:solidFill>
                  <a:schemeClr val="bg1"/>
                </a:solidFill>
              </a:rPr>
              <a:t> « </a:t>
            </a:r>
            <a:r>
              <a:rPr lang="fr-FR" dirty="0" err="1">
                <a:solidFill>
                  <a:schemeClr val="bg1"/>
                </a:solidFill>
              </a:rPr>
              <a:t>text</a:t>
            </a:r>
            <a:r>
              <a:rPr lang="fr-FR" dirty="0">
                <a:solidFill>
                  <a:schemeClr val="bg1"/>
                </a:solidFill>
              </a:rPr>
              <a:t> »</a:t>
            </a:r>
          </a:p>
        </p:txBody>
      </p:sp>
      <p:pic>
        <p:nvPicPr>
          <p:cNvPr id="4" name="Image 3">
            <a:extLst>
              <a:ext uri="{FF2B5EF4-FFF2-40B4-BE49-F238E27FC236}">
                <a16:creationId xmlns:a16="http://schemas.microsoft.com/office/drawing/2014/main" id="{A6DEDC1F-BDD9-F82C-CD58-046A0452D4F2}"/>
              </a:ext>
            </a:extLst>
          </p:cNvPr>
          <p:cNvPicPr>
            <a:picLocks noChangeAspect="1"/>
          </p:cNvPicPr>
          <p:nvPr/>
        </p:nvPicPr>
        <p:blipFill>
          <a:blip r:embed="rId2"/>
          <a:stretch>
            <a:fillRect/>
          </a:stretch>
        </p:blipFill>
        <p:spPr>
          <a:xfrm>
            <a:off x="3037305" y="2875291"/>
            <a:ext cx="8921489" cy="3964295"/>
          </a:xfrm>
          <a:prstGeom prst="rect">
            <a:avLst/>
          </a:prstGeom>
        </p:spPr>
      </p:pic>
      <p:pic>
        <p:nvPicPr>
          <p:cNvPr id="11" name="Image 10">
            <a:extLst>
              <a:ext uri="{FF2B5EF4-FFF2-40B4-BE49-F238E27FC236}">
                <a16:creationId xmlns:a16="http://schemas.microsoft.com/office/drawing/2014/main" id="{94B65F7F-4AEF-BB4D-A120-31B6EADF22EE}"/>
              </a:ext>
            </a:extLst>
          </p:cNvPr>
          <p:cNvPicPr>
            <a:picLocks noChangeAspect="1"/>
          </p:cNvPicPr>
          <p:nvPr/>
        </p:nvPicPr>
        <p:blipFill>
          <a:blip r:embed="rId3"/>
          <a:stretch>
            <a:fillRect/>
          </a:stretch>
        </p:blipFill>
        <p:spPr>
          <a:xfrm>
            <a:off x="8176611" y="316947"/>
            <a:ext cx="3562350" cy="1619250"/>
          </a:xfrm>
          <a:prstGeom prst="rect">
            <a:avLst/>
          </a:prstGeom>
        </p:spPr>
      </p:pic>
    </p:spTree>
    <p:extLst>
      <p:ext uri="{BB962C8B-B14F-4D97-AF65-F5344CB8AC3E}">
        <p14:creationId xmlns:p14="http://schemas.microsoft.com/office/powerpoint/2010/main" val="3948849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a:normAutofit fontScale="90000"/>
          </a:bodyPr>
          <a:lstStyle/>
          <a:p>
            <a:r>
              <a:rPr lang="en-US" dirty="0"/>
              <a:t>NLP</a:t>
            </a:r>
            <a:br>
              <a:rPr lang="en-US" b="1" dirty="0"/>
            </a:br>
            <a:r>
              <a:rPr lang="en-US" b="1" dirty="0"/>
              <a:t>2) Bag of words</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12</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233206" y="1739877"/>
            <a:ext cx="4471960" cy="1477328"/>
          </a:xfrm>
          <a:prstGeom prst="rect">
            <a:avLst/>
          </a:prstGeom>
          <a:noFill/>
        </p:spPr>
        <p:txBody>
          <a:bodyPr wrap="square">
            <a:spAutoFit/>
          </a:bodyPr>
          <a:lstStyle/>
          <a:p>
            <a:endParaRPr lang="fr-FR" dirty="0">
              <a:solidFill>
                <a:schemeClr val="bg1"/>
              </a:solidFill>
            </a:endParaRPr>
          </a:p>
          <a:p>
            <a:pPr marL="285750" indent="-285750">
              <a:buFontTx/>
              <a:buChar char="-"/>
            </a:pPr>
            <a:r>
              <a:rPr lang="fr-FR" dirty="0">
                <a:solidFill>
                  <a:schemeClr val="bg1"/>
                </a:solidFill>
              </a:rPr>
              <a:t>Expériences :</a:t>
            </a:r>
          </a:p>
          <a:p>
            <a:pPr marL="285750" indent="-285750">
              <a:buFontTx/>
              <a:buChar char="-"/>
            </a:pPr>
            <a:r>
              <a:rPr lang="fr-FR" dirty="0">
                <a:solidFill>
                  <a:schemeClr val="bg1"/>
                </a:solidFill>
              </a:rPr>
              <a:t>2) fit / </a:t>
            </a:r>
            <a:r>
              <a:rPr lang="fr-FR" dirty="0" err="1">
                <a:solidFill>
                  <a:schemeClr val="bg1"/>
                </a:solidFill>
              </a:rPr>
              <a:t>transform</a:t>
            </a:r>
            <a:r>
              <a:rPr lang="fr-FR" dirty="0">
                <a:solidFill>
                  <a:schemeClr val="bg1"/>
                </a:solidFill>
              </a:rPr>
              <a:t> « </a:t>
            </a:r>
            <a:r>
              <a:rPr lang="fr-FR" dirty="0" err="1">
                <a:solidFill>
                  <a:schemeClr val="bg1"/>
                </a:solidFill>
              </a:rPr>
              <a:t>product_name</a:t>
            </a:r>
            <a:r>
              <a:rPr lang="fr-FR" dirty="0">
                <a:solidFill>
                  <a:schemeClr val="bg1"/>
                </a:solidFill>
              </a:rPr>
              <a:t> » et « </a:t>
            </a:r>
            <a:r>
              <a:rPr lang="fr-FR" dirty="0" err="1">
                <a:solidFill>
                  <a:schemeClr val="bg1"/>
                </a:solidFill>
              </a:rPr>
              <a:t>text</a:t>
            </a:r>
            <a:r>
              <a:rPr lang="fr-FR" dirty="0">
                <a:solidFill>
                  <a:schemeClr val="bg1"/>
                </a:solidFill>
              </a:rPr>
              <a:t> »</a:t>
            </a:r>
          </a:p>
          <a:p>
            <a:endParaRPr lang="fr-FR" dirty="0">
              <a:solidFill>
                <a:schemeClr val="bg1"/>
              </a:solidFill>
            </a:endParaRPr>
          </a:p>
        </p:txBody>
      </p:sp>
      <p:pic>
        <p:nvPicPr>
          <p:cNvPr id="4" name="Image 3">
            <a:extLst>
              <a:ext uri="{FF2B5EF4-FFF2-40B4-BE49-F238E27FC236}">
                <a16:creationId xmlns:a16="http://schemas.microsoft.com/office/drawing/2014/main" id="{61718469-9156-F75B-F11C-A5941DD3A1B0}"/>
              </a:ext>
            </a:extLst>
          </p:cNvPr>
          <p:cNvPicPr>
            <a:picLocks noChangeAspect="1"/>
          </p:cNvPicPr>
          <p:nvPr/>
        </p:nvPicPr>
        <p:blipFill>
          <a:blip r:embed="rId2"/>
          <a:stretch>
            <a:fillRect/>
          </a:stretch>
        </p:blipFill>
        <p:spPr>
          <a:xfrm>
            <a:off x="4258378" y="3309537"/>
            <a:ext cx="7933622" cy="3475376"/>
          </a:xfrm>
          <a:prstGeom prst="rect">
            <a:avLst/>
          </a:prstGeom>
        </p:spPr>
      </p:pic>
      <p:pic>
        <p:nvPicPr>
          <p:cNvPr id="7" name="Image 6">
            <a:extLst>
              <a:ext uri="{FF2B5EF4-FFF2-40B4-BE49-F238E27FC236}">
                <a16:creationId xmlns:a16="http://schemas.microsoft.com/office/drawing/2014/main" id="{6D35D09D-0C2B-8BF0-EF46-ABC377828EB0}"/>
              </a:ext>
            </a:extLst>
          </p:cNvPr>
          <p:cNvPicPr>
            <a:picLocks noChangeAspect="1"/>
          </p:cNvPicPr>
          <p:nvPr/>
        </p:nvPicPr>
        <p:blipFill>
          <a:blip r:embed="rId3"/>
          <a:stretch>
            <a:fillRect/>
          </a:stretch>
        </p:blipFill>
        <p:spPr>
          <a:xfrm>
            <a:off x="8458664" y="592176"/>
            <a:ext cx="3409950" cy="1571625"/>
          </a:xfrm>
          <a:prstGeom prst="rect">
            <a:avLst/>
          </a:prstGeom>
        </p:spPr>
      </p:pic>
    </p:spTree>
    <p:extLst>
      <p:ext uri="{BB962C8B-B14F-4D97-AF65-F5344CB8AC3E}">
        <p14:creationId xmlns:p14="http://schemas.microsoft.com/office/powerpoint/2010/main" val="4023415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8464062" cy="610863"/>
          </a:xfrm>
        </p:spPr>
        <p:txBody>
          <a:bodyPr>
            <a:normAutofit fontScale="90000"/>
          </a:bodyPr>
          <a:lstStyle/>
          <a:p>
            <a:r>
              <a:rPr lang="en-US" dirty="0"/>
              <a:t>NLP</a:t>
            </a:r>
            <a:br>
              <a:rPr lang="en-US" b="1" dirty="0"/>
            </a:br>
            <a:r>
              <a:rPr lang="en-US" dirty="0"/>
              <a:t>3</a:t>
            </a:r>
            <a:r>
              <a:rPr lang="en-US" b="1" dirty="0"/>
              <a:t>) Word embeddings : Word2Vec</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13</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233206" y="1739877"/>
            <a:ext cx="4471960" cy="369332"/>
          </a:xfrm>
          <a:prstGeom prst="rect">
            <a:avLst/>
          </a:prstGeom>
          <a:noFill/>
        </p:spPr>
        <p:txBody>
          <a:bodyPr wrap="square">
            <a:spAutoFit/>
          </a:bodyPr>
          <a:lstStyle/>
          <a:p>
            <a:r>
              <a:rPr lang="fr-FR" dirty="0">
                <a:solidFill>
                  <a:schemeClr val="bg1"/>
                </a:solidFill>
              </a:rPr>
              <a:t>« </a:t>
            </a:r>
            <a:r>
              <a:rPr lang="fr-FR" dirty="0" err="1">
                <a:solidFill>
                  <a:schemeClr val="bg1"/>
                </a:solidFill>
              </a:rPr>
              <a:t>product_name</a:t>
            </a:r>
            <a:r>
              <a:rPr lang="fr-FR" dirty="0">
                <a:solidFill>
                  <a:schemeClr val="bg1"/>
                </a:solidFill>
              </a:rPr>
              <a:t> »</a:t>
            </a:r>
          </a:p>
        </p:txBody>
      </p:sp>
      <p:pic>
        <p:nvPicPr>
          <p:cNvPr id="4" name="Image 3">
            <a:extLst>
              <a:ext uri="{FF2B5EF4-FFF2-40B4-BE49-F238E27FC236}">
                <a16:creationId xmlns:a16="http://schemas.microsoft.com/office/drawing/2014/main" id="{13C8532F-ACA3-A759-42E1-DC1072775219}"/>
              </a:ext>
            </a:extLst>
          </p:cNvPr>
          <p:cNvPicPr>
            <a:picLocks noChangeAspect="1"/>
          </p:cNvPicPr>
          <p:nvPr/>
        </p:nvPicPr>
        <p:blipFill>
          <a:blip r:embed="rId2"/>
          <a:stretch>
            <a:fillRect/>
          </a:stretch>
        </p:blipFill>
        <p:spPr>
          <a:xfrm>
            <a:off x="2991774" y="2927481"/>
            <a:ext cx="8631453" cy="3816819"/>
          </a:xfrm>
          <a:prstGeom prst="rect">
            <a:avLst/>
          </a:prstGeom>
        </p:spPr>
      </p:pic>
    </p:spTree>
    <p:extLst>
      <p:ext uri="{BB962C8B-B14F-4D97-AF65-F5344CB8AC3E}">
        <p14:creationId xmlns:p14="http://schemas.microsoft.com/office/powerpoint/2010/main" val="425970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10088676" cy="610863"/>
          </a:xfrm>
        </p:spPr>
        <p:txBody>
          <a:bodyPr>
            <a:normAutofit fontScale="90000"/>
          </a:bodyPr>
          <a:lstStyle/>
          <a:p>
            <a:r>
              <a:rPr lang="en-US" dirty="0"/>
              <a:t>NLP</a:t>
            </a:r>
            <a:br>
              <a:rPr lang="en-US" b="1" dirty="0"/>
            </a:br>
            <a:r>
              <a:rPr lang="en-US" dirty="0"/>
              <a:t>3</a:t>
            </a:r>
            <a:r>
              <a:rPr lang="en-US" b="1" dirty="0"/>
              <a:t>) Word embeddings : BERT Hugging Face</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14</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304228" y="1936197"/>
            <a:ext cx="5288704" cy="646331"/>
          </a:xfrm>
          <a:prstGeom prst="rect">
            <a:avLst/>
          </a:prstGeom>
          <a:noFill/>
        </p:spPr>
        <p:txBody>
          <a:bodyPr wrap="square">
            <a:spAutoFit/>
          </a:bodyPr>
          <a:lstStyle/>
          <a:p>
            <a:r>
              <a:rPr lang="fr-FR" dirty="0">
                <a:solidFill>
                  <a:schemeClr val="bg1"/>
                </a:solidFill>
              </a:rPr>
              <a:t>« </a:t>
            </a:r>
            <a:r>
              <a:rPr lang="fr-FR" dirty="0" err="1">
                <a:solidFill>
                  <a:schemeClr val="bg1"/>
                </a:solidFill>
              </a:rPr>
              <a:t>product_name</a:t>
            </a:r>
            <a:r>
              <a:rPr lang="fr-FR" dirty="0">
                <a:solidFill>
                  <a:schemeClr val="bg1"/>
                </a:solidFill>
              </a:rPr>
              <a:t> »</a:t>
            </a:r>
          </a:p>
          <a:p>
            <a:r>
              <a:rPr lang="fr-FR" dirty="0">
                <a:solidFill>
                  <a:schemeClr val="bg1"/>
                </a:solidFill>
              </a:rPr>
              <a:t>Modèle BERT pré-entraîné : '</a:t>
            </a:r>
            <a:r>
              <a:rPr lang="fr-FR" dirty="0" err="1">
                <a:solidFill>
                  <a:schemeClr val="bg1"/>
                </a:solidFill>
              </a:rPr>
              <a:t>bert</a:t>
            </a:r>
            <a:r>
              <a:rPr lang="fr-FR" dirty="0">
                <a:solidFill>
                  <a:schemeClr val="bg1"/>
                </a:solidFill>
              </a:rPr>
              <a:t>-base-</a:t>
            </a:r>
            <a:r>
              <a:rPr lang="fr-FR" dirty="0" err="1">
                <a:solidFill>
                  <a:schemeClr val="bg1"/>
                </a:solidFill>
              </a:rPr>
              <a:t>uncased</a:t>
            </a:r>
            <a:r>
              <a:rPr lang="fr-FR" dirty="0">
                <a:solidFill>
                  <a:schemeClr val="bg1"/>
                </a:solidFill>
              </a:rPr>
              <a:t>' </a:t>
            </a:r>
          </a:p>
        </p:txBody>
      </p:sp>
      <p:pic>
        <p:nvPicPr>
          <p:cNvPr id="8" name="Image 7">
            <a:extLst>
              <a:ext uri="{FF2B5EF4-FFF2-40B4-BE49-F238E27FC236}">
                <a16:creationId xmlns:a16="http://schemas.microsoft.com/office/drawing/2014/main" id="{B4D2CE67-DE12-5562-FC81-FBE8BED33BF0}"/>
              </a:ext>
            </a:extLst>
          </p:cNvPr>
          <p:cNvPicPr>
            <a:picLocks noChangeAspect="1"/>
          </p:cNvPicPr>
          <p:nvPr/>
        </p:nvPicPr>
        <p:blipFill>
          <a:blip r:embed="rId2"/>
          <a:stretch>
            <a:fillRect/>
          </a:stretch>
        </p:blipFill>
        <p:spPr>
          <a:xfrm>
            <a:off x="3204838" y="2832479"/>
            <a:ext cx="8710937" cy="3870736"/>
          </a:xfrm>
          <a:prstGeom prst="rect">
            <a:avLst/>
          </a:prstGeom>
        </p:spPr>
      </p:pic>
    </p:spTree>
    <p:extLst>
      <p:ext uri="{BB962C8B-B14F-4D97-AF65-F5344CB8AC3E}">
        <p14:creationId xmlns:p14="http://schemas.microsoft.com/office/powerpoint/2010/main" val="4206130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a:normAutofit fontScale="90000"/>
          </a:bodyPr>
          <a:lstStyle/>
          <a:p>
            <a:r>
              <a:rPr lang="en-US" dirty="0"/>
              <a:t>NLP</a:t>
            </a:r>
            <a:br>
              <a:rPr lang="en-US" b="1" dirty="0"/>
            </a:br>
            <a:r>
              <a:rPr lang="en-US" dirty="0"/>
              <a:t>3</a:t>
            </a:r>
            <a:r>
              <a:rPr lang="en-US" b="1" dirty="0"/>
              <a:t>) Word embeddings : BERT TF</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15</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233205" y="1739877"/>
            <a:ext cx="7277303" cy="923330"/>
          </a:xfrm>
          <a:prstGeom prst="rect">
            <a:avLst/>
          </a:prstGeom>
          <a:noFill/>
        </p:spPr>
        <p:txBody>
          <a:bodyPr wrap="square">
            <a:spAutoFit/>
          </a:bodyPr>
          <a:lstStyle/>
          <a:p>
            <a:r>
              <a:rPr lang="fr-FR" dirty="0">
                <a:solidFill>
                  <a:schemeClr val="bg1"/>
                </a:solidFill>
              </a:rPr>
              <a:t>« </a:t>
            </a:r>
            <a:r>
              <a:rPr lang="fr-FR" dirty="0" err="1">
                <a:solidFill>
                  <a:schemeClr val="bg1"/>
                </a:solidFill>
              </a:rPr>
              <a:t>product_name</a:t>
            </a:r>
            <a:r>
              <a:rPr lang="fr-FR" dirty="0">
                <a:solidFill>
                  <a:schemeClr val="bg1"/>
                </a:solidFill>
              </a:rPr>
              <a:t> »</a:t>
            </a:r>
          </a:p>
          <a:p>
            <a:r>
              <a:rPr lang="fr-FR" dirty="0">
                <a:solidFill>
                  <a:schemeClr val="bg1"/>
                </a:solidFill>
              </a:rPr>
              <a:t>Modèle BERT pré-entraîné : ‘</a:t>
            </a:r>
            <a:r>
              <a:rPr lang="en-US" dirty="0">
                <a:solidFill>
                  <a:schemeClr val="bg1"/>
                </a:solidFill>
              </a:rPr>
              <a:t>bert_en_uncased_L-12_H-768_A-12/4'</a:t>
            </a:r>
          </a:p>
          <a:p>
            <a:endParaRPr lang="fr-FR" dirty="0">
              <a:solidFill>
                <a:schemeClr val="bg1"/>
              </a:solidFill>
            </a:endParaRPr>
          </a:p>
        </p:txBody>
      </p:sp>
      <p:pic>
        <p:nvPicPr>
          <p:cNvPr id="4" name="Image 3">
            <a:extLst>
              <a:ext uri="{FF2B5EF4-FFF2-40B4-BE49-F238E27FC236}">
                <a16:creationId xmlns:a16="http://schemas.microsoft.com/office/drawing/2014/main" id="{E2CAE4C9-59C2-4B12-4B7B-F618BBE3FDA8}"/>
              </a:ext>
            </a:extLst>
          </p:cNvPr>
          <p:cNvPicPr>
            <a:picLocks noChangeAspect="1"/>
          </p:cNvPicPr>
          <p:nvPr/>
        </p:nvPicPr>
        <p:blipFill>
          <a:blip r:embed="rId2"/>
          <a:stretch>
            <a:fillRect/>
          </a:stretch>
        </p:blipFill>
        <p:spPr>
          <a:xfrm>
            <a:off x="2219416" y="2866122"/>
            <a:ext cx="8345657" cy="3713749"/>
          </a:xfrm>
          <a:prstGeom prst="rect">
            <a:avLst/>
          </a:prstGeom>
        </p:spPr>
      </p:pic>
    </p:spTree>
    <p:extLst>
      <p:ext uri="{BB962C8B-B14F-4D97-AF65-F5344CB8AC3E}">
        <p14:creationId xmlns:p14="http://schemas.microsoft.com/office/powerpoint/2010/main" val="1645469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a:normAutofit fontScale="90000"/>
          </a:bodyPr>
          <a:lstStyle/>
          <a:p>
            <a:r>
              <a:rPr lang="en-US" dirty="0"/>
              <a:t>NLP</a:t>
            </a:r>
            <a:br>
              <a:rPr lang="en-US" b="1" dirty="0"/>
            </a:br>
            <a:r>
              <a:rPr lang="en-US" dirty="0"/>
              <a:t>3</a:t>
            </a:r>
            <a:r>
              <a:rPr lang="en-US" b="1" dirty="0"/>
              <a:t>) Word embeddings : USE</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16</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233206" y="1739877"/>
            <a:ext cx="4471960" cy="369332"/>
          </a:xfrm>
          <a:prstGeom prst="rect">
            <a:avLst/>
          </a:prstGeom>
          <a:noFill/>
        </p:spPr>
        <p:txBody>
          <a:bodyPr wrap="square">
            <a:spAutoFit/>
          </a:bodyPr>
          <a:lstStyle/>
          <a:p>
            <a:r>
              <a:rPr lang="fr-FR" dirty="0">
                <a:solidFill>
                  <a:schemeClr val="bg1"/>
                </a:solidFill>
              </a:rPr>
              <a:t>« </a:t>
            </a:r>
            <a:r>
              <a:rPr lang="fr-FR" dirty="0" err="1">
                <a:solidFill>
                  <a:schemeClr val="bg1"/>
                </a:solidFill>
              </a:rPr>
              <a:t>product_name</a:t>
            </a:r>
            <a:r>
              <a:rPr lang="fr-FR" dirty="0">
                <a:solidFill>
                  <a:schemeClr val="bg1"/>
                </a:solidFill>
              </a:rPr>
              <a:t> »</a:t>
            </a:r>
          </a:p>
        </p:txBody>
      </p:sp>
      <p:pic>
        <p:nvPicPr>
          <p:cNvPr id="4" name="Image 3">
            <a:extLst>
              <a:ext uri="{FF2B5EF4-FFF2-40B4-BE49-F238E27FC236}">
                <a16:creationId xmlns:a16="http://schemas.microsoft.com/office/drawing/2014/main" id="{A1E79BEC-2F90-3AB4-AF35-E0B826634628}"/>
              </a:ext>
            </a:extLst>
          </p:cNvPr>
          <p:cNvPicPr>
            <a:picLocks noChangeAspect="1"/>
          </p:cNvPicPr>
          <p:nvPr/>
        </p:nvPicPr>
        <p:blipFill>
          <a:blip r:embed="rId2"/>
          <a:stretch>
            <a:fillRect/>
          </a:stretch>
        </p:blipFill>
        <p:spPr>
          <a:xfrm>
            <a:off x="1908698" y="2335161"/>
            <a:ext cx="9890297" cy="4428852"/>
          </a:xfrm>
          <a:prstGeom prst="rect">
            <a:avLst/>
          </a:prstGeom>
        </p:spPr>
      </p:pic>
    </p:spTree>
    <p:extLst>
      <p:ext uri="{BB962C8B-B14F-4D97-AF65-F5344CB8AC3E}">
        <p14:creationId xmlns:p14="http://schemas.microsoft.com/office/powerpoint/2010/main" val="3350491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FA04-6227-9040-92A6-9514A59B8E7B}"/>
              </a:ext>
            </a:extLst>
          </p:cNvPr>
          <p:cNvSpPr>
            <a:spLocks noGrp="1"/>
          </p:cNvSpPr>
          <p:nvPr>
            <p:ph type="title"/>
          </p:nvPr>
        </p:nvSpPr>
        <p:spPr>
          <a:xfrm>
            <a:off x="964023" y="879063"/>
            <a:ext cx="5614330" cy="610863"/>
          </a:xfrm>
        </p:spPr>
        <p:txBody>
          <a:bodyPr>
            <a:normAutofit/>
          </a:bodyPr>
          <a:lstStyle/>
          <a:p>
            <a:r>
              <a:rPr lang="en-US" dirty="0"/>
              <a:t>II) Images</a:t>
            </a:r>
          </a:p>
        </p:txBody>
      </p:sp>
      <p:sp>
        <p:nvSpPr>
          <p:cNvPr id="5" name="Content Placeholder 4">
            <a:extLst>
              <a:ext uri="{FF2B5EF4-FFF2-40B4-BE49-F238E27FC236}">
                <a16:creationId xmlns:a16="http://schemas.microsoft.com/office/drawing/2014/main" id="{0B4B9306-DDC0-AD4F-A9C2-739C6AEB0172}"/>
              </a:ext>
            </a:extLst>
          </p:cNvPr>
          <p:cNvSpPr>
            <a:spLocks noGrp="1"/>
          </p:cNvSpPr>
          <p:nvPr>
            <p:ph sz="half" idx="2"/>
          </p:nvPr>
        </p:nvSpPr>
        <p:spPr>
          <a:xfrm>
            <a:off x="964023" y="2786446"/>
            <a:ext cx="4827178" cy="1942138"/>
          </a:xfrm>
        </p:spPr>
        <p:txBody>
          <a:bodyPr/>
          <a:lstStyle/>
          <a:p>
            <a:pPr marL="0" indent="0">
              <a:buNone/>
            </a:pPr>
            <a:endParaRPr lang="en-US" dirty="0"/>
          </a:p>
          <a:p>
            <a:endParaRPr lang="en-US" dirty="0"/>
          </a:p>
        </p:txBody>
      </p:sp>
      <p:sp>
        <p:nvSpPr>
          <p:cNvPr id="9" name="Slide Number Placeholder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a:lstStyle/>
          <a:p>
            <a:pPr algn="l"/>
            <a:fld id="{294A09A9-5501-47C1-A89A-A340965A2BE2}" type="slidenum">
              <a:rPr lang="en-US" smtClean="0"/>
              <a:pPr algn="l"/>
              <a:t>17</a:t>
            </a:fld>
            <a:endParaRPr lang="en-US" dirty="0"/>
          </a:p>
        </p:txBody>
      </p:sp>
      <p:sp>
        <p:nvSpPr>
          <p:cNvPr id="8" name="Espace réservé du texte 7">
            <a:extLst>
              <a:ext uri="{FF2B5EF4-FFF2-40B4-BE49-F238E27FC236}">
                <a16:creationId xmlns:a16="http://schemas.microsoft.com/office/drawing/2014/main" id="{96A7A157-6D2F-5A86-4717-79AC926F2317}"/>
              </a:ext>
            </a:extLst>
          </p:cNvPr>
          <p:cNvSpPr>
            <a:spLocks noGrp="1"/>
          </p:cNvSpPr>
          <p:nvPr>
            <p:ph type="body" idx="1"/>
          </p:nvPr>
        </p:nvSpPr>
        <p:spPr>
          <a:xfrm>
            <a:off x="964023" y="2300983"/>
            <a:ext cx="4827178" cy="2572857"/>
          </a:xfrm>
        </p:spPr>
        <p:txBody>
          <a:bodyPr>
            <a:normAutofit/>
          </a:bodyPr>
          <a:lstStyle/>
          <a:p>
            <a:endParaRPr lang="fr-FR" dirty="0"/>
          </a:p>
          <a:p>
            <a:endParaRPr lang="fr-FR" dirty="0"/>
          </a:p>
          <a:p>
            <a:endParaRPr lang="fr-FR" dirty="0"/>
          </a:p>
          <a:p>
            <a:endParaRPr lang="fr-FR" dirty="0"/>
          </a:p>
        </p:txBody>
      </p:sp>
      <p:sp>
        <p:nvSpPr>
          <p:cNvPr id="3" name="Text Placeholder 2">
            <a:extLst>
              <a:ext uri="{FF2B5EF4-FFF2-40B4-BE49-F238E27FC236}">
                <a16:creationId xmlns:a16="http://schemas.microsoft.com/office/drawing/2014/main" id="{6824A957-315B-CB4C-E702-01A1DCA84C91}"/>
              </a:ext>
            </a:extLst>
          </p:cNvPr>
          <p:cNvSpPr txBox="1">
            <a:spLocks/>
          </p:cNvSpPr>
          <p:nvPr/>
        </p:nvSpPr>
        <p:spPr>
          <a:xfrm>
            <a:off x="6362700" y="782666"/>
            <a:ext cx="4827178" cy="177386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a:p>
            <a:r>
              <a:rPr lang="en-US" dirty="0"/>
              <a:t>SIFT</a:t>
            </a:r>
          </a:p>
          <a:p>
            <a:r>
              <a:rPr lang="en-US" dirty="0"/>
              <a:t>CNN Transfer Learning</a:t>
            </a:r>
          </a:p>
          <a:p>
            <a:endParaRPr lang="en-US" dirty="0"/>
          </a:p>
        </p:txBody>
      </p:sp>
      <p:pic>
        <p:nvPicPr>
          <p:cNvPr id="7" name="Image 6">
            <a:extLst>
              <a:ext uri="{FF2B5EF4-FFF2-40B4-BE49-F238E27FC236}">
                <a16:creationId xmlns:a16="http://schemas.microsoft.com/office/drawing/2014/main" id="{CDE9F17E-3440-094D-6A1E-5C789B51F30B}"/>
              </a:ext>
            </a:extLst>
          </p:cNvPr>
          <p:cNvPicPr>
            <a:picLocks noChangeAspect="1"/>
          </p:cNvPicPr>
          <p:nvPr/>
        </p:nvPicPr>
        <p:blipFill>
          <a:blip r:embed="rId2"/>
          <a:stretch>
            <a:fillRect/>
          </a:stretch>
        </p:blipFill>
        <p:spPr>
          <a:xfrm>
            <a:off x="3429923" y="2300983"/>
            <a:ext cx="2647028" cy="3737583"/>
          </a:xfrm>
          <a:prstGeom prst="rect">
            <a:avLst/>
          </a:prstGeom>
        </p:spPr>
      </p:pic>
      <p:pic>
        <p:nvPicPr>
          <p:cNvPr id="12" name="Image 11">
            <a:extLst>
              <a:ext uri="{FF2B5EF4-FFF2-40B4-BE49-F238E27FC236}">
                <a16:creationId xmlns:a16="http://schemas.microsoft.com/office/drawing/2014/main" id="{DF802B7E-6A6E-8AC5-6303-8579923AE828}"/>
              </a:ext>
            </a:extLst>
          </p:cNvPr>
          <p:cNvPicPr>
            <a:picLocks noChangeAspect="1"/>
          </p:cNvPicPr>
          <p:nvPr/>
        </p:nvPicPr>
        <p:blipFill>
          <a:blip r:embed="rId3"/>
          <a:stretch>
            <a:fillRect/>
          </a:stretch>
        </p:blipFill>
        <p:spPr>
          <a:xfrm>
            <a:off x="6150524" y="2211292"/>
            <a:ext cx="2894869" cy="4244753"/>
          </a:xfrm>
          <a:prstGeom prst="rect">
            <a:avLst/>
          </a:prstGeom>
        </p:spPr>
      </p:pic>
      <p:pic>
        <p:nvPicPr>
          <p:cNvPr id="14" name="Image 13">
            <a:extLst>
              <a:ext uri="{FF2B5EF4-FFF2-40B4-BE49-F238E27FC236}">
                <a16:creationId xmlns:a16="http://schemas.microsoft.com/office/drawing/2014/main" id="{B6C22E9C-46CE-618D-80D0-49FCDEA30751}"/>
              </a:ext>
            </a:extLst>
          </p:cNvPr>
          <p:cNvPicPr>
            <a:picLocks noChangeAspect="1"/>
          </p:cNvPicPr>
          <p:nvPr/>
        </p:nvPicPr>
        <p:blipFill>
          <a:blip r:embed="rId4"/>
          <a:stretch>
            <a:fillRect/>
          </a:stretch>
        </p:blipFill>
        <p:spPr>
          <a:xfrm>
            <a:off x="161914" y="2235572"/>
            <a:ext cx="3194261" cy="3737583"/>
          </a:xfrm>
          <a:prstGeom prst="rect">
            <a:avLst/>
          </a:prstGeom>
        </p:spPr>
      </p:pic>
      <p:pic>
        <p:nvPicPr>
          <p:cNvPr id="16" name="Image 15">
            <a:extLst>
              <a:ext uri="{FF2B5EF4-FFF2-40B4-BE49-F238E27FC236}">
                <a16:creationId xmlns:a16="http://schemas.microsoft.com/office/drawing/2014/main" id="{F1D78463-3487-E571-2A03-69CA3709E6C6}"/>
              </a:ext>
            </a:extLst>
          </p:cNvPr>
          <p:cNvPicPr>
            <a:picLocks noChangeAspect="1"/>
          </p:cNvPicPr>
          <p:nvPr/>
        </p:nvPicPr>
        <p:blipFill>
          <a:blip r:embed="rId5"/>
          <a:stretch>
            <a:fillRect/>
          </a:stretch>
        </p:blipFill>
        <p:spPr>
          <a:xfrm>
            <a:off x="9118966" y="4639112"/>
            <a:ext cx="2894869" cy="1816933"/>
          </a:xfrm>
          <a:prstGeom prst="rect">
            <a:avLst/>
          </a:prstGeom>
        </p:spPr>
      </p:pic>
      <p:pic>
        <p:nvPicPr>
          <p:cNvPr id="18" name="Image 17">
            <a:extLst>
              <a:ext uri="{FF2B5EF4-FFF2-40B4-BE49-F238E27FC236}">
                <a16:creationId xmlns:a16="http://schemas.microsoft.com/office/drawing/2014/main" id="{148C7C02-3F05-FA92-D7FE-8BA2D9C6BC28}"/>
              </a:ext>
            </a:extLst>
          </p:cNvPr>
          <p:cNvPicPr>
            <a:picLocks noChangeAspect="1"/>
          </p:cNvPicPr>
          <p:nvPr/>
        </p:nvPicPr>
        <p:blipFill>
          <a:blip r:embed="rId6"/>
          <a:stretch>
            <a:fillRect/>
          </a:stretch>
        </p:blipFill>
        <p:spPr>
          <a:xfrm>
            <a:off x="9241654" y="4117342"/>
            <a:ext cx="2141033" cy="373102"/>
          </a:xfrm>
          <a:prstGeom prst="rect">
            <a:avLst/>
          </a:prstGeom>
        </p:spPr>
      </p:pic>
    </p:spTree>
    <p:extLst>
      <p:ext uri="{BB962C8B-B14F-4D97-AF65-F5344CB8AC3E}">
        <p14:creationId xmlns:p14="http://schemas.microsoft.com/office/powerpoint/2010/main" val="1667854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a:normAutofit fontScale="90000"/>
          </a:bodyPr>
          <a:lstStyle/>
          <a:p>
            <a:r>
              <a:rPr lang="en-US" dirty="0"/>
              <a:t>Images</a:t>
            </a:r>
            <a:br>
              <a:rPr lang="en-US" b="1" dirty="0"/>
            </a:br>
            <a:r>
              <a:rPr lang="en-US" b="1" dirty="0"/>
              <a:t>1) SIFT</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18</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233205" y="1739877"/>
            <a:ext cx="2891735" cy="2862322"/>
          </a:xfrm>
          <a:prstGeom prst="rect">
            <a:avLst/>
          </a:prstGeom>
          <a:noFill/>
        </p:spPr>
        <p:txBody>
          <a:bodyPr wrap="square">
            <a:spAutoFit/>
          </a:bodyPr>
          <a:lstStyle/>
          <a:p>
            <a:r>
              <a:rPr lang="fr-FR" dirty="0">
                <a:solidFill>
                  <a:schemeClr val="bg1"/>
                </a:solidFill>
              </a:rPr>
              <a:t>Descripteurs SIFT</a:t>
            </a:r>
          </a:p>
          <a:p>
            <a:r>
              <a:rPr lang="fr-FR" dirty="0">
                <a:solidFill>
                  <a:schemeClr val="bg1"/>
                </a:solidFill>
              </a:rPr>
              <a:t>Bag of </a:t>
            </a:r>
            <a:r>
              <a:rPr lang="fr-FR" dirty="0" err="1">
                <a:solidFill>
                  <a:schemeClr val="bg1"/>
                </a:solidFill>
              </a:rPr>
              <a:t>visual</a:t>
            </a:r>
            <a:r>
              <a:rPr lang="fr-FR" dirty="0">
                <a:solidFill>
                  <a:schemeClr val="bg1"/>
                </a:solidFill>
              </a:rPr>
              <a:t> </a:t>
            </a:r>
            <a:r>
              <a:rPr lang="fr-FR" dirty="0" err="1">
                <a:solidFill>
                  <a:schemeClr val="bg1"/>
                </a:solidFill>
              </a:rPr>
              <a:t>words</a:t>
            </a:r>
            <a:endParaRPr lang="fr-FR" dirty="0">
              <a:solidFill>
                <a:schemeClr val="bg1"/>
              </a:solidFill>
            </a:endParaRPr>
          </a:p>
          <a:p>
            <a:endParaRPr lang="fr-FR" dirty="0">
              <a:solidFill>
                <a:schemeClr val="bg1"/>
              </a:solidFill>
            </a:endParaRPr>
          </a:p>
          <a:p>
            <a:r>
              <a:rPr lang="fr-FR" dirty="0">
                <a:solidFill>
                  <a:schemeClr val="bg1"/>
                </a:solidFill>
              </a:rPr>
              <a:t>ACP</a:t>
            </a:r>
          </a:p>
          <a:p>
            <a:r>
              <a:rPr lang="fr-FR" dirty="0">
                <a:solidFill>
                  <a:schemeClr val="bg1"/>
                </a:solidFill>
              </a:rPr>
              <a:t>t-SNE</a:t>
            </a:r>
          </a:p>
          <a:p>
            <a:r>
              <a:rPr lang="fr-FR" dirty="0" err="1">
                <a:solidFill>
                  <a:schemeClr val="bg1"/>
                </a:solidFill>
              </a:rPr>
              <a:t>Kmeans</a:t>
            </a:r>
            <a:r>
              <a:rPr lang="fr-FR" dirty="0">
                <a:solidFill>
                  <a:schemeClr val="bg1"/>
                </a:solidFill>
              </a:rPr>
              <a:t> clustering</a:t>
            </a:r>
          </a:p>
          <a:p>
            <a:endParaRPr lang="fr-FR" dirty="0">
              <a:solidFill>
                <a:schemeClr val="bg1"/>
              </a:solidFill>
            </a:endParaRPr>
          </a:p>
          <a:p>
            <a:r>
              <a:rPr lang="fr-FR" dirty="0">
                <a:solidFill>
                  <a:schemeClr val="bg1"/>
                </a:solidFill>
              </a:rPr>
              <a:t>ARI faible : SIFT ne parvient pas à décrire les différentes catégories</a:t>
            </a:r>
          </a:p>
        </p:txBody>
      </p:sp>
      <p:pic>
        <p:nvPicPr>
          <p:cNvPr id="4" name="Image 3">
            <a:extLst>
              <a:ext uri="{FF2B5EF4-FFF2-40B4-BE49-F238E27FC236}">
                <a16:creationId xmlns:a16="http://schemas.microsoft.com/office/drawing/2014/main" id="{38B8D0DF-6BE3-782A-8560-FE06AC20838A}"/>
              </a:ext>
            </a:extLst>
          </p:cNvPr>
          <p:cNvPicPr>
            <a:picLocks noChangeAspect="1"/>
          </p:cNvPicPr>
          <p:nvPr/>
        </p:nvPicPr>
        <p:blipFill>
          <a:blip r:embed="rId2"/>
          <a:stretch>
            <a:fillRect/>
          </a:stretch>
        </p:blipFill>
        <p:spPr>
          <a:xfrm>
            <a:off x="9528886" y="201400"/>
            <a:ext cx="2317644" cy="2893166"/>
          </a:xfrm>
          <a:prstGeom prst="rect">
            <a:avLst/>
          </a:prstGeom>
        </p:spPr>
      </p:pic>
      <p:pic>
        <p:nvPicPr>
          <p:cNvPr id="8" name="Image 7">
            <a:extLst>
              <a:ext uri="{FF2B5EF4-FFF2-40B4-BE49-F238E27FC236}">
                <a16:creationId xmlns:a16="http://schemas.microsoft.com/office/drawing/2014/main" id="{45D6371E-6D78-890F-D046-FC02666421D0}"/>
              </a:ext>
            </a:extLst>
          </p:cNvPr>
          <p:cNvPicPr>
            <a:picLocks noChangeAspect="1"/>
          </p:cNvPicPr>
          <p:nvPr/>
        </p:nvPicPr>
        <p:blipFill>
          <a:blip r:embed="rId3"/>
          <a:stretch>
            <a:fillRect/>
          </a:stretch>
        </p:blipFill>
        <p:spPr>
          <a:xfrm>
            <a:off x="3124940" y="3429000"/>
            <a:ext cx="4565487" cy="3281252"/>
          </a:xfrm>
          <a:prstGeom prst="rect">
            <a:avLst/>
          </a:prstGeom>
        </p:spPr>
      </p:pic>
      <p:pic>
        <p:nvPicPr>
          <p:cNvPr id="11" name="Image 10">
            <a:extLst>
              <a:ext uri="{FF2B5EF4-FFF2-40B4-BE49-F238E27FC236}">
                <a16:creationId xmlns:a16="http://schemas.microsoft.com/office/drawing/2014/main" id="{C2AE9E6A-0A51-FE1E-A442-C3355676248D}"/>
              </a:ext>
            </a:extLst>
          </p:cNvPr>
          <p:cNvPicPr>
            <a:picLocks noChangeAspect="1"/>
          </p:cNvPicPr>
          <p:nvPr/>
        </p:nvPicPr>
        <p:blipFill>
          <a:blip r:embed="rId4"/>
          <a:stretch>
            <a:fillRect/>
          </a:stretch>
        </p:blipFill>
        <p:spPr>
          <a:xfrm>
            <a:off x="7793834" y="3503556"/>
            <a:ext cx="4052696" cy="3132139"/>
          </a:xfrm>
          <a:prstGeom prst="rect">
            <a:avLst/>
          </a:prstGeom>
        </p:spPr>
      </p:pic>
    </p:spTree>
    <p:extLst>
      <p:ext uri="{BB962C8B-B14F-4D97-AF65-F5344CB8AC3E}">
        <p14:creationId xmlns:p14="http://schemas.microsoft.com/office/powerpoint/2010/main" val="428249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a:normAutofit fontScale="90000"/>
          </a:bodyPr>
          <a:lstStyle/>
          <a:p>
            <a:r>
              <a:rPr lang="en-US" dirty="0"/>
              <a:t>Images</a:t>
            </a:r>
            <a:br>
              <a:rPr lang="en-US" b="1" dirty="0"/>
            </a:br>
            <a:r>
              <a:rPr lang="en-US" b="1" dirty="0"/>
              <a:t>2) CNN Transfer Learning</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19</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233206" y="1739877"/>
            <a:ext cx="4471960" cy="2031325"/>
          </a:xfrm>
          <a:prstGeom prst="rect">
            <a:avLst/>
          </a:prstGeom>
          <a:noFill/>
        </p:spPr>
        <p:txBody>
          <a:bodyPr wrap="square">
            <a:spAutoFit/>
          </a:bodyPr>
          <a:lstStyle/>
          <a:p>
            <a:r>
              <a:rPr lang="fr-FR" dirty="0">
                <a:solidFill>
                  <a:schemeClr val="bg1"/>
                </a:solidFill>
              </a:rPr>
              <a:t>CNN : VGG16 pré-entraîné sans les deux dernières couches</a:t>
            </a:r>
          </a:p>
          <a:p>
            <a:r>
              <a:rPr lang="fr-FR" dirty="0">
                <a:solidFill>
                  <a:schemeClr val="bg1"/>
                </a:solidFill>
              </a:rPr>
              <a:t>Extraction des </a:t>
            </a:r>
            <a:r>
              <a:rPr lang="fr-FR" dirty="0" err="1">
                <a:solidFill>
                  <a:schemeClr val="bg1"/>
                </a:solidFill>
              </a:rPr>
              <a:t>features</a:t>
            </a:r>
            <a:r>
              <a:rPr lang="fr-FR" dirty="0">
                <a:solidFill>
                  <a:schemeClr val="bg1"/>
                </a:solidFill>
              </a:rPr>
              <a:t> </a:t>
            </a:r>
          </a:p>
          <a:p>
            <a:endParaRPr lang="fr-FR" dirty="0">
              <a:solidFill>
                <a:schemeClr val="bg1"/>
              </a:solidFill>
            </a:endParaRPr>
          </a:p>
          <a:p>
            <a:r>
              <a:rPr lang="fr-FR" dirty="0">
                <a:solidFill>
                  <a:schemeClr val="bg1"/>
                </a:solidFill>
              </a:rPr>
              <a:t>ACP</a:t>
            </a:r>
          </a:p>
          <a:p>
            <a:r>
              <a:rPr lang="fr-FR" dirty="0">
                <a:solidFill>
                  <a:schemeClr val="bg1"/>
                </a:solidFill>
              </a:rPr>
              <a:t>t-SNE</a:t>
            </a:r>
          </a:p>
          <a:p>
            <a:r>
              <a:rPr lang="fr-FR" dirty="0" err="1">
                <a:solidFill>
                  <a:schemeClr val="bg1"/>
                </a:solidFill>
              </a:rPr>
              <a:t>Kmeans</a:t>
            </a:r>
            <a:r>
              <a:rPr lang="fr-FR" dirty="0">
                <a:solidFill>
                  <a:schemeClr val="bg1"/>
                </a:solidFill>
              </a:rPr>
              <a:t> clustering</a:t>
            </a:r>
          </a:p>
        </p:txBody>
      </p:sp>
      <p:pic>
        <p:nvPicPr>
          <p:cNvPr id="4" name="Image 3">
            <a:extLst>
              <a:ext uri="{FF2B5EF4-FFF2-40B4-BE49-F238E27FC236}">
                <a16:creationId xmlns:a16="http://schemas.microsoft.com/office/drawing/2014/main" id="{76563236-466B-7891-9E56-427E9D904D6F}"/>
              </a:ext>
            </a:extLst>
          </p:cNvPr>
          <p:cNvPicPr>
            <a:picLocks noChangeAspect="1"/>
          </p:cNvPicPr>
          <p:nvPr/>
        </p:nvPicPr>
        <p:blipFill>
          <a:blip r:embed="rId2"/>
          <a:stretch>
            <a:fillRect/>
          </a:stretch>
        </p:blipFill>
        <p:spPr>
          <a:xfrm>
            <a:off x="2281287" y="3182218"/>
            <a:ext cx="4847758" cy="3644177"/>
          </a:xfrm>
          <a:prstGeom prst="rect">
            <a:avLst/>
          </a:prstGeom>
        </p:spPr>
      </p:pic>
      <p:pic>
        <p:nvPicPr>
          <p:cNvPr id="8" name="Image 7">
            <a:extLst>
              <a:ext uri="{FF2B5EF4-FFF2-40B4-BE49-F238E27FC236}">
                <a16:creationId xmlns:a16="http://schemas.microsoft.com/office/drawing/2014/main" id="{7070A611-3492-8AC6-8575-A39B77FF56A6}"/>
              </a:ext>
            </a:extLst>
          </p:cNvPr>
          <p:cNvPicPr>
            <a:picLocks noChangeAspect="1"/>
          </p:cNvPicPr>
          <p:nvPr/>
        </p:nvPicPr>
        <p:blipFill>
          <a:blip r:embed="rId3"/>
          <a:stretch>
            <a:fillRect/>
          </a:stretch>
        </p:blipFill>
        <p:spPr>
          <a:xfrm>
            <a:off x="6992044" y="3150615"/>
            <a:ext cx="4706029" cy="3707385"/>
          </a:xfrm>
          <a:prstGeom prst="rect">
            <a:avLst/>
          </a:prstGeom>
        </p:spPr>
      </p:pic>
    </p:spTree>
    <p:extLst>
      <p:ext uri="{BB962C8B-B14F-4D97-AF65-F5344CB8AC3E}">
        <p14:creationId xmlns:p14="http://schemas.microsoft.com/office/powerpoint/2010/main" val="303167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4756-A790-C845-A85F-35391529E591}"/>
              </a:ext>
            </a:extLst>
          </p:cNvPr>
          <p:cNvSpPr>
            <a:spLocks noGrp="1"/>
          </p:cNvSpPr>
          <p:nvPr>
            <p:ph type="title"/>
          </p:nvPr>
        </p:nvSpPr>
        <p:spPr>
          <a:xfrm>
            <a:off x="537895" y="439911"/>
            <a:ext cx="4941477" cy="610863"/>
          </a:xfrm>
        </p:spPr>
        <p:txBody>
          <a:bodyPr/>
          <a:lstStyle/>
          <a:p>
            <a:r>
              <a:rPr lang="en-US" dirty="0"/>
              <a:t>Plan</a:t>
            </a:r>
          </a:p>
        </p:txBody>
      </p:sp>
      <p:sp>
        <p:nvSpPr>
          <p:cNvPr id="4" name="Text Placeholder 3">
            <a:extLst>
              <a:ext uri="{FF2B5EF4-FFF2-40B4-BE49-F238E27FC236}">
                <a16:creationId xmlns:a16="http://schemas.microsoft.com/office/drawing/2014/main" id="{C7EC6698-132B-1143-A2A9-00A97D9572D8}"/>
              </a:ext>
            </a:extLst>
          </p:cNvPr>
          <p:cNvSpPr>
            <a:spLocks noGrp="1"/>
          </p:cNvSpPr>
          <p:nvPr>
            <p:ph type="body" sz="quarter" idx="14"/>
          </p:nvPr>
        </p:nvSpPr>
        <p:spPr>
          <a:xfrm>
            <a:off x="1095838" y="1541017"/>
            <a:ext cx="2133600" cy="205837"/>
          </a:xfrm>
        </p:spPr>
        <p:txBody>
          <a:bodyPr/>
          <a:lstStyle/>
          <a:p>
            <a:r>
              <a:rPr lang="en-US" dirty="0"/>
              <a:t>Introduction</a:t>
            </a:r>
          </a:p>
        </p:txBody>
      </p:sp>
      <p:sp>
        <p:nvSpPr>
          <p:cNvPr id="3" name="Text Placeholder 2">
            <a:extLst>
              <a:ext uri="{FF2B5EF4-FFF2-40B4-BE49-F238E27FC236}">
                <a16:creationId xmlns:a16="http://schemas.microsoft.com/office/drawing/2014/main" id="{91AA5D8C-0134-F046-A548-3465F817747C}"/>
              </a:ext>
            </a:extLst>
          </p:cNvPr>
          <p:cNvSpPr>
            <a:spLocks noGrp="1"/>
          </p:cNvSpPr>
          <p:nvPr>
            <p:ph type="body" sz="quarter" idx="13"/>
          </p:nvPr>
        </p:nvSpPr>
        <p:spPr>
          <a:xfrm>
            <a:off x="971550" y="2240057"/>
            <a:ext cx="2225308" cy="1266884"/>
          </a:xfrm>
        </p:spPr>
        <p:txBody>
          <a:bodyPr/>
          <a:lstStyle/>
          <a:p>
            <a:pPr marL="285750" indent="-285750">
              <a:buFontTx/>
              <a:buChar char="-"/>
            </a:pPr>
            <a:r>
              <a:rPr lang="fr-FR" dirty="0"/>
              <a:t>Problématique</a:t>
            </a:r>
          </a:p>
          <a:p>
            <a:pPr marL="285750" indent="-285750">
              <a:buFontTx/>
              <a:buChar char="-"/>
            </a:pPr>
            <a:r>
              <a:rPr lang="en-US" dirty="0" err="1"/>
              <a:t>Analyse</a:t>
            </a:r>
            <a:r>
              <a:rPr lang="en-US" dirty="0"/>
              <a:t> </a:t>
            </a:r>
            <a:r>
              <a:rPr lang="en-US" dirty="0" err="1"/>
              <a:t>exploratoire</a:t>
            </a:r>
            <a:endParaRPr lang="en-US" dirty="0"/>
          </a:p>
        </p:txBody>
      </p:sp>
      <p:sp>
        <p:nvSpPr>
          <p:cNvPr id="6" name="Text Placeholder 5">
            <a:extLst>
              <a:ext uri="{FF2B5EF4-FFF2-40B4-BE49-F238E27FC236}">
                <a16:creationId xmlns:a16="http://schemas.microsoft.com/office/drawing/2014/main" id="{C0015C52-08ED-464E-B7E8-24892D9C1319}"/>
              </a:ext>
            </a:extLst>
          </p:cNvPr>
          <p:cNvSpPr>
            <a:spLocks noGrp="1"/>
          </p:cNvSpPr>
          <p:nvPr>
            <p:ph type="body" sz="quarter" idx="16"/>
          </p:nvPr>
        </p:nvSpPr>
        <p:spPr>
          <a:xfrm>
            <a:off x="3648709" y="1538427"/>
            <a:ext cx="2533572" cy="205837"/>
          </a:xfrm>
        </p:spPr>
        <p:txBody>
          <a:bodyPr/>
          <a:lstStyle/>
          <a:p>
            <a:r>
              <a:rPr lang="en-US" dirty="0"/>
              <a:t>I. NLP</a:t>
            </a:r>
          </a:p>
        </p:txBody>
      </p:sp>
      <p:sp>
        <p:nvSpPr>
          <p:cNvPr id="5" name="Text Placeholder 4">
            <a:extLst>
              <a:ext uri="{FF2B5EF4-FFF2-40B4-BE49-F238E27FC236}">
                <a16:creationId xmlns:a16="http://schemas.microsoft.com/office/drawing/2014/main" id="{6979C7D4-91CF-6443-91D5-65DC860B407D}"/>
              </a:ext>
            </a:extLst>
          </p:cNvPr>
          <p:cNvSpPr>
            <a:spLocks noGrp="1"/>
          </p:cNvSpPr>
          <p:nvPr>
            <p:ph type="body" sz="quarter" idx="15"/>
          </p:nvPr>
        </p:nvSpPr>
        <p:spPr>
          <a:xfrm>
            <a:off x="3648934" y="2231917"/>
            <a:ext cx="2006366" cy="1392790"/>
          </a:xfrm>
        </p:spPr>
        <p:txBody>
          <a:bodyPr/>
          <a:lstStyle/>
          <a:p>
            <a:pPr marL="285750" indent="-285750">
              <a:buFontTx/>
              <a:buChar char="-"/>
            </a:pPr>
            <a:r>
              <a:rPr lang="en-US" dirty="0"/>
              <a:t>Preprocessing</a:t>
            </a:r>
          </a:p>
          <a:p>
            <a:pPr marL="285750" indent="-285750">
              <a:buFontTx/>
              <a:buChar char="-"/>
            </a:pPr>
            <a:r>
              <a:rPr lang="en-US" dirty="0"/>
              <a:t>Bag of words</a:t>
            </a:r>
          </a:p>
          <a:p>
            <a:pPr marL="285750" indent="-285750">
              <a:buFontTx/>
              <a:buChar char="-"/>
            </a:pPr>
            <a:r>
              <a:rPr lang="en-US" dirty="0"/>
              <a:t>Word Embeddings</a:t>
            </a:r>
          </a:p>
        </p:txBody>
      </p:sp>
      <p:sp>
        <p:nvSpPr>
          <p:cNvPr id="8" name="Text Placeholder 7">
            <a:extLst>
              <a:ext uri="{FF2B5EF4-FFF2-40B4-BE49-F238E27FC236}">
                <a16:creationId xmlns:a16="http://schemas.microsoft.com/office/drawing/2014/main" id="{B32B0C1D-C221-7C47-B7D6-77E7BDB41749}"/>
              </a:ext>
            </a:extLst>
          </p:cNvPr>
          <p:cNvSpPr>
            <a:spLocks noGrp="1"/>
          </p:cNvSpPr>
          <p:nvPr>
            <p:ph type="body" sz="quarter" idx="20"/>
          </p:nvPr>
        </p:nvSpPr>
        <p:spPr>
          <a:xfrm>
            <a:off x="724455" y="3839573"/>
            <a:ext cx="2627789" cy="268405"/>
          </a:xfrm>
        </p:spPr>
        <p:txBody>
          <a:bodyPr/>
          <a:lstStyle/>
          <a:p>
            <a:r>
              <a:rPr lang="en-US" dirty="0"/>
              <a:t>II. Images</a:t>
            </a:r>
          </a:p>
        </p:txBody>
      </p:sp>
      <p:sp>
        <p:nvSpPr>
          <p:cNvPr id="7" name="Text Placeholder 6">
            <a:extLst>
              <a:ext uri="{FF2B5EF4-FFF2-40B4-BE49-F238E27FC236}">
                <a16:creationId xmlns:a16="http://schemas.microsoft.com/office/drawing/2014/main" id="{3E1C152D-1AA6-9242-B5C9-B06EEE4F9661}"/>
              </a:ext>
            </a:extLst>
          </p:cNvPr>
          <p:cNvSpPr>
            <a:spLocks noGrp="1"/>
          </p:cNvSpPr>
          <p:nvPr>
            <p:ph type="body" sz="quarter" idx="19"/>
          </p:nvPr>
        </p:nvSpPr>
        <p:spPr>
          <a:xfrm>
            <a:off x="971550" y="4440610"/>
            <a:ext cx="2490741" cy="1977945"/>
          </a:xfrm>
        </p:spPr>
        <p:txBody>
          <a:bodyPr/>
          <a:lstStyle/>
          <a:p>
            <a:pPr marL="285750" indent="-285750">
              <a:buFontTx/>
              <a:buChar char="-"/>
            </a:pPr>
            <a:r>
              <a:rPr lang="en-US" dirty="0"/>
              <a:t>SIFT</a:t>
            </a:r>
          </a:p>
          <a:p>
            <a:pPr marL="285750" indent="-285750">
              <a:buFontTx/>
              <a:buChar char="-"/>
            </a:pPr>
            <a:r>
              <a:rPr lang="en-US" dirty="0"/>
              <a:t>CNN Transfer Learning</a:t>
            </a:r>
          </a:p>
        </p:txBody>
      </p:sp>
      <p:sp>
        <p:nvSpPr>
          <p:cNvPr id="10" name="Text Placeholder 9">
            <a:extLst>
              <a:ext uri="{FF2B5EF4-FFF2-40B4-BE49-F238E27FC236}">
                <a16:creationId xmlns:a16="http://schemas.microsoft.com/office/drawing/2014/main" id="{69BD3932-D1D0-1045-BD96-8B26F11B8515}"/>
              </a:ext>
            </a:extLst>
          </p:cNvPr>
          <p:cNvSpPr>
            <a:spLocks noGrp="1"/>
          </p:cNvSpPr>
          <p:nvPr>
            <p:ph type="body" sz="quarter" idx="22"/>
          </p:nvPr>
        </p:nvSpPr>
        <p:spPr>
          <a:xfrm>
            <a:off x="3648709" y="3839573"/>
            <a:ext cx="2432958" cy="205837"/>
          </a:xfrm>
        </p:spPr>
        <p:txBody>
          <a:bodyPr/>
          <a:lstStyle/>
          <a:p>
            <a:r>
              <a:rPr lang="en-US" dirty="0"/>
              <a:t>Conclusion</a:t>
            </a:r>
          </a:p>
        </p:txBody>
      </p:sp>
      <p:sp>
        <p:nvSpPr>
          <p:cNvPr id="11" name="Text Placeholder 10">
            <a:extLst>
              <a:ext uri="{FF2B5EF4-FFF2-40B4-BE49-F238E27FC236}">
                <a16:creationId xmlns:a16="http://schemas.microsoft.com/office/drawing/2014/main" id="{7F247A08-A350-EF44-9F10-FC72B5466602}"/>
              </a:ext>
            </a:extLst>
          </p:cNvPr>
          <p:cNvSpPr>
            <a:spLocks noGrp="1"/>
          </p:cNvSpPr>
          <p:nvPr>
            <p:ph type="body" sz="quarter" idx="23"/>
          </p:nvPr>
        </p:nvSpPr>
        <p:spPr>
          <a:xfrm>
            <a:off x="3648708" y="4557502"/>
            <a:ext cx="2447291" cy="369332"/>
          </a:xfrm>
        </p:spPr>
        <p:txBody>
          <a:bodyPr/>
          <a:lstStyle/>
          <a:p>
            <a:pPr marL="285750" indent="-285750">
              <a:buFontTx/>
              <a:buChar char="-"/>
            </a:pPr>
            <a:r>
              <a:rPr lang="en-US" dirty="0" err="1"/>
              <a:t>Faisabilité</a:t>
            </a:r>
            <a:r>
              <a:rPr lang="en-US" dirty="0"/>
              <a:t> du </a:t>
            </a:r>
            <a:r>
              <a:rPr lang="en-US" dirty="0" err="1"/>
              <a:t>moteur</a:t>
            </a:r>
            <a:r>
              <a:rPr lang="en-US" dirty="0"/>
              <a:t> de classification</a:t>
            </a:r>
          </a:p>
          <a:p>
            <a:pPr marL="285750" indent="-285750">
              <a:buFontTx/>
              <a:buChar char="-"/>
            </a:pPr>
            <a:r>
              <a:rPr lang="en-US" dirty="0" err="1"/>
              <a:t>Recommandations</a:t>
            </a:r>
            <a:endParaRPr lang="en-US" dirty="0"/>
          </a:p>
        </p:txBody>
      </p:sp>
      <p:sp>
        <p:nvSpPr>
          <p:cNvPr id="15" name="Slide Number Placeholder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B1D7F-284F-6F46-99FA-EBB8ED69D7EA}"/>
              </a:ext>
            </a:extLst>
          </p:cNvPr>
          <p:cNvSpPr>
            <a:spLocks noGrp="1"/>
          </p:cNvSpPr>
          <p:nvPr>
            <p:ph type="title"/>
          </p:nvPr>
        </p:nvSpPr>
        <p:spPr>
          <a:xfrm>
            <a:off x="440239" y="309344"/>
            <a:ext cx="7532277" cy="610863"/>
          </a:xfrm>
        </p:spPr>
        <p:txBody>
          <a:bodyPr/>
          <a:lstStyle/>
          <a:p>
            <a:r>
              <a:rPr lang="en-US" dirty="0"/>
              <a:t>Conclusion</a:t>
            </a:r>
          </a:p>
        </p:txBody>
      </p:sp>
      <p:sp>
        <p:nvSpPr>
          <p:cNvPr id="17" name="Slide Number Placeholder 16">
            <a:extLst>
              <a:ext uri="{FF2B5EF4-FFF2-40B4-BE49-F238E27FC236}">
                <a16:creationId xmlns:a16="http://schemas.microsoft.com/office/drawing/2014/main" id="{32DA2B67-BDBB-C945-988B-6C0D86F697CE}"/>
              </a:ext>
            </a:extLst>
          </p:cNvPr>
          <p:cNvSpPr>
            <a:spLocks noGrp="1"/>
          </p:cNvSpPr>
          <p:nvPr>
            <p:ph type="sldNum" sz="quarter" idx="34"/>
          </p:nvPr>
        </p:nvSpPr>
        <p:spPr>
          <a:xfrm>
            <a:off x="971550" y="6332220"/>
            <a:ext cx="523240" cy="247651"/>
          </a:xfrm>
        </p:spPr>
        <p:txBody>
          <a:bodyPr/>
          <a:lstStyle/>
          <a:p>
            <a:fld id="{294A09A9-5501-47C1-A89A-A340965A2BE2}" type="slidenum">
              <a:rPr lang="en-US" smtClean="0"/>
              <a:pPr/>
              <a:t>20</a:t>
            </a:fld>
            <a:endParaRPr lang="en-US" dirty="0"/>
          </a:p>
        </p:txBody>
      </p:sp>
      <p:sp>
        <p:nvSpPr>
          <p:cNvPr id="27" name="Espace réservé du texte 26">
            <a:extLst>
              <a:ext uri="{FF2B5EF4-FFF2-40B4-BE49-F238E27FC236}">
                <a16:creationId xmlns:a16="http://schemas.microsoft.com/office/drawing/2014/main" id="{A5CFC3E5-70E0-9B6B-D29C-F93E06BF7A84}"/>
              </a:ext>
            </a:extLst>
          </p:cNvPr>
          <p:cNvSpPr>
            <a:spLocks noGrp="1"/>
          </p:cNvSpPr>
          <p:nvPr>
            <p:ph type="body" sz="quarter" idx="19"/>
          </p:nvPr>
        </p:nvSpPr>
        <p:spPr/>
        <p:txBody>
          <a:bodyPr/>
          <a:lstStyle/>
          <a:p>
            <a:endParaRPr lang="fr-FR"/>
          </a:p>
        </p:txBody>
      </p:sp>
      <p:sp>
        <p:nvSpPr>
          <p:cNvPr id="31" name="Espace réservé du texte 30">
            <a:extLst>
              <a:ext uri="{FF2B5EF4-FFF2-40B4-BE49-F238E27FC236}">
                <a16:creationId xmlns:a16="http://schemas.microsoft.com/office/drawing/2014/main" id="{B49BCF60-DA6F-22B5-11AD-D4EF06FCA9F4}"/>
              </a:ext>
            </a:extLst>
          </p:cNvPr>
          <p:cNvSpPr>
            <a:spLocks noGrp="1"/>
          </p:cNvSpPr>
          <p:nvPr>
            <p:ph type="body" sz="quarter" idx="16"/>
          </p:nvPr>
        </p:nvSpPr>
        <p:spPr/>
        <p:txBody>
          <a:bodyPr/>
          <a:lstStyle/>
          <a:p>
            <a:endParaRPr lang="fr-FR" dirty="0"/>
          </a:p>
        </p:txBody>
      </p:sp>
      <p:sp>
        <p:nvSpPr>
          <p:cNvPr id="35" name="Espace réservé du texte 34">
            <a:extLst>
              <a:ext uri="{FF2B5EF4-FFF2-40B4-BE49-F238E27FC236}">
                <a16:creationId xmlns:a16="http://schemas.microsoft.com/office/drawing/2014/main" id="{D3CF5F43-5851-AE81-9525-B97FB9D2A483}"/>
              </a:ext>
            </a:extLst>
          </p:cNvPr>
          <p:cNvSpPr>
            <a:spLocks noGrp="1"/>
          </p:cNvSpPr>
          <p:nvPr>
            <p:ph type="body" sz="quarter" idx="13"/>
          </p:nvPr>
        </p:nvSpPr>
        <p:spPr/>
        <p:txBody>
          <a:bodyPr/>
          <a:lstStyle/>
          <a:p>
            <a:endParaRPr lang="fr-FR"/>
          </a:p>
        </p:txBody>
      </p:sp>
      <p:sp>
        <p:nvSpPr>
          <p:cNvPr id="40" name="Espace réservé du texte 39">
            <a:extLst>
              <a:ext uri="{FF2B5EF4-FFF2-40B4-BE49-F238E27FC236}">
                <a16:creationId xmlns:a16="http://schemas.microsoft.com/office/drawing/2014/main" id="{73195055-7293-55C5-2A5A-0CEEEE851386}"/>
              </a:ext>
            </a:extLst>
          </p:cNvPr>
          <p:cNvSpPr>
            <a:spLocks noGrp="1"/>
          </p:cNvSpPr>
          <p:nvPr>
            <p:ph type="body" sz="quarter" idx="12"/>
          </p:nvPr>
        </p:nvSpPr>
        <p:spPr>
          <a:xfrm>
            <a:off x="2280327" y="968147"/>
            <a:ext cx="7532277" cy="5580509"/>
          </a:xfrm>
        </p:spPr>
        <p:txBody>
          <a:bodyPr/>
          <a:lstStyle/>
          <a:p>
            <a:endParaRPr lang="fr-FR" sz="1600" dirty="0"/>
          </a:p>
          <a:p>
            <a:pPr marL="285750" indent="-285750">
              <a:buFontTx/>
              <a:buChar char="-"/>
            </a:pPr>
            <a:r>
              <a:rPr lang="fr-FR" sz="1600" b="1" u="sng" dirty="0"/>
              <a:t>Faisabilité d’un moteur de classification</a:t>
            </a:r>
          </a:p>
          <a:p>
            <a:pPr marL="285750" indent="-285750">
              <a:buFontTx/>
              <a:buChar char="-"/>
            </a:pPr>
            <a:endParaRPr lang="fr-FR" sz="1600" u="sng" dirty="0"/>
          </a:p>
          <a:p>
            <a:pPr marL="285750" indent="-285750">
              <a:buFontTx/>
              <a:buChar char="-"/>
            </a:pPr>
            <a:r>
              <a:rPr lang="fr-FR" sz="1600" u="sng" dirty="0"/>
              <a:t>Classification des descriptions des produits</a:t>
            </a:r>
          </a:p>
          <a:p>
            <a:pPr marL="285750" indent="-285750">
              <a:buFontTx/>
              <a:buChar char="-"/>
            </a:pPr>
            <a:r>
              <a:rPr lang="fr-FR" sz="1600" dirty="0"/>
              <a:t>Bon résultats pour les scores ARI : utilisation du nom du produit</a:t>
            </a:r>
          </a:p>
          <a:p>
            <a:pPr marL="285750" indent="-285750">
              <a:buFontTx/>
              <a:buChar char="-"/>
            </a:pPr>
            <a:r>
              <a:rPr lang="fr-FR" sz="1600" dirty="0"/>
              <a:t>Bonne distinction des différentes catégories par t-SNE</a:t>
            </a:r>
          </a:p>
          <a:p>
            <a:pPr marL="285750" indent="-285750">
              <a:buFontTx/>
              <a:buChar char="-"/>
            </a:pPr>
            <a:endParaRPr lang="fr-FR" sz="1600" dirty="0"/>
          </a:p>
          <a:p>
            <a:pPr marL="285750" indent="-285750">
              <a:buFontTx/>
              <a:buChar char="-"/>
            </a:pPr>
            <a:r>
              <a:rPr lang="fr-FR" sz="1600" u="sng" dirty="0"/>
              <a:t>Classification des images des produits</a:t>
            </a:r>
          </a:p>
          <a:p>
            <a:pPr marL="285750" indent="-285750">
              <a:buFontTx/>
              <a:buChar char="-"/>
            </a:pPr>
            <a:r>
              <a:rPr lang="fr-FR" sz="1600" dirty="0"/>
              <a:t>Bon résultats pour les scores ARI avec CNN Transfer Learning</a:t>
            </a:r>
          </a:p>
          <a:p>
            <a:pPr marL="285750" indent="-285750">
              <a:buFontTx/>
              <a:buChar char="-"/>
            </a:pPr>
            <a:r>
              <a:rPr lang="fr-FR" sz="1600" dirty="0"/>
              <a:t>Distinction des différentes catégories par t-SNE pour le CNN mais non pas avec l’algorithme SIFT</a:t>
            </a:r>
          </a:p>
          <a:p>
            <a:pPr marL="285750" indent="-285750">
              <a:buFontTx/>
              <a:buChar char="-"/>
            </a:pPr>
            <a:endParaRPr lang="fr-FR" sz="1600" dirty="0"/>
          </a:p>
          <a:p>
            <a:pPr marL="285750" indent="-285750">
              <a:buFontTx/>
              <a:buChar char="-"/>
            </a:pPr>
            <a:r>
              <a:rPr lang="fr-FR" sz="1600" b="1" u="sng" dirty="0"/>
              <a:t>Recommandations</a:t>
            </a:r>
          </a:p>
          <a:p>
            <a:pPr marL="285750" indent="-285750">
              <a:buFontTx/>
              <a:buChar char="-"/>
            </a:pPr>
            <a:r>
              <a:rPr lang="fr-FR" sz="1600" dirty="0"/>
              <a:t>Utiliser à la fois les images et le texte pour le moteur de classification</a:t>
            </a:r>
          </a:p>
          <a:p>
            <a:pPr marL="285750" indent="-285750">
              <a:buFontTx/>
              <a:buChar char="-"/>
            </a:pPr>
            <a:r>
              <a:rPr lang="fr-FR" sz="1600" dirty="0"/>
              <a:t>Catégoriser plus précisément les produits : 7 catégories ne suffiront peut-être pas pour avoir une bonne précision de la classification </a:t>
            </a:r>
          </a:p>
          <a:p>
            <a:pPr marL="285750" indent="-285750">
              <a:buFontTx/>
              <a:buChar char="-"/>
            </a:pPr>
            <a:endParaRPr lang="fr-FR" sz="1600" u="sng" dirty="0"/>
          </a:p>
          <a:p>
            <a:endParaRPr lang="fr-FR" sz="1600" u="sng" dirty="0"/>
          </a:p>
          <a:p>
            <a:endParaRPr lang="fr-FR" sz="1600" dirty="0"/>
          </a:p>
        </p:txBody>
      </p:sp>
    </p:spTree>
    <p:extLst>
      <p:ext uri="{BB962C8B-B14F-4D97-AF65-F5344CB8AC3E}">
        <p14:creationId xmlns:p14="http://schemas.microsoft.com/office/powerpoint/2010/main" val="254623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Merci !</a:t>
            </a:r>
          </a:p>
        </p:txBody>
      </p:sp>
      <p:sp>
        <p:nvSpPr>
          <p:cNvPr id="4" name="Sous-titre 3">
            <a:extLst>
              <a:ext uri="{FF2B5EF4-FFF2-40B4-BE49-F238E27FC236}">
                <a16:creationId xmlns:a16="http://schemas.microsoft.com/office/drawing/2014/main" id="{6EF54AA0-5C70-671B-8AB4-0AB424928429}"/>
              </a:ext>
            </a:extLst>
          </p:cNvPr>
          <p:cNvSpPr>
            <a:spLocks noGrp="1"/>
          </p:cNvSpPr>
          <p:nvPr>
            <p:ph type="subTitle" idx="1"/>
          </p:nvPr>
        </p:nvSpPr>
        <p:spPr/>
        <p:txBody>
          <a:bodyPr/>
          <a:lstStyle/>
          <a:p>
            <a:endParaRPr lang="fr-FR"/>
          </a:p>
        </p:txBody>
      </p:sp>
      <p:sp>
        <p:nvSpPr>
          <p:cNvPr id="6" name="Espace réservé du texte 5">
            <a:extLst>
              <a:ext uri="{FF2B5EF4-FFF2-40B4-BE49-F238E27FC236}">
                <a16:creationId xmlns:a16="http://schemas.microsoft.com/office/drawing/2014/main" id="{18B09A0B-A923-5653-A557-E96B960EAF91}"/>
              </a:ext>
            </a:extLst>
          </p:cNvPr>
          <p:cNvSpPr>
            <a:spLocks noGrp="1"/>
          </p:cNvSpPr>
          <p:nvPr>
            <p:ph type="body" sz="quarter" idx="11"/>
          </p:nvPr>
        </p:nvSpPr>
        <p:spPr/>
        <p:txBody>
          <a:bodyPr/>
          <a:lstStyle/>
          <a:p>
            <a:endParaRPr lang="fr-FR"/>
          </a:p>
        </p:txBody>
      </p:sp>
    </p:spTree>
    <p:extLst>
      <p:ext uri="{BB962C8B-B14F-4D97-AF65-F5344CB8AC3E}">
        <p14:creationId xmlns:p14="http://schemas.microsoft.com/office/powerpoint/2010/main" val="233667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71550" y="2174263"/>
            <a:ext cx="5468102" cy="4290508"/>
          </a:xfrm>
        </p:spPr>
        <p:txBody>
          <a:bodyPr/>
          <a:lstStyle/>
          <a:p>
            <a:r>
              <a:rPr lang="en-US" b="1" u="sng" dirty="0" err="1"/>
              <a:t>Problématique</a:t>
            </a:r>
            <a:r>
              <a:rPr lang="en-US" dirty="0"/>
              <a:t> :  </a:t>
            </a:r>
          </a:p>
          <a:p>
            <a:r>
              <a:rPr lang="fr-FR" dirty="0"/>
              <a:t>« Sur </a:t>
            </a:r>
            <a:r>
              <a:rPr lang="fr-FR" i="1" dirty="0"/>
              <a:t>la place de marché</a:t>
            </a:r>
            <a:r>
              <a:rPr lang="fr-FR" dirty="0"/>
              <a:t>, des vendeurs proposent des articles à des acheteurs en postant une photo et une description.</a:t>
            </a:r>
          </a:p>
          <a:p>
            <a:r>
              <a:rPr lang="fr-FR" dirty="0"/>
              <a:t>Pour l'instant, l'attribution de la catégorie d'un article est effectuée manuellement par les vendeurs, et est donc peu fiable. De plus, le volume des articles est pour l’instant très petit.</a:t>
            </a:r>
          </a:p>
          <a:p>
            <a:r>
              <a:rPr lang="fr-FR" dirty="0"/>
              <a:t>Pour rendre l’expérience utilisateur des vendeurs (faciliter la mise en ligne de nouveaux articles) et des acheteurs (faciliter la recherche de produits) la plus fluide possible, et dans l'optique d'un passage à l'échelle, il devient nécessaire d'automatiser cette tâche.</a:t>
            </a:r>
          </a:p>
          <a:p>
            <a:r>
              <a:rPr lang="fr-FR" dirty="0"/>
              <a:t>Donc, nous voulons étudier la faisabilité d'un moteur de classification des articles en différentes catégories, avec un niveau de précision suffisant.»</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3</a:t>
            </a:fld>
            <a:endParaRPr lang="en-US" dirty="0"/>
          </a:p>
        </p:txBody>
      </p:sp>
      <p:sp>
        <p:nvSpPr>
          <p:cNvPr id="10" name="Text Placeholder 3">
            <a:extLst>
              <a:ext uri="{FF2B5EF4-FFF2-40B4-BE49-F238E27FC236}">
                <a16:creationId xmlns:a16="http://schemas.microsoft.com/office/drawing/2014/main" id="{AE192E6E-B906-C0A3-1E7C-B3D12DFB800C}"/>
              </a:ext>
            </a:extLst>
          </p:cNvPr>
          <p:cNvSpPr txBox="1">
            <a:spLocks/>
          </p:cNvSpPr>
          <p:nvPr/>
        </p:nvSpPr>
        <p:spPr>
          <a:xfrm>
            <a:off x="6841169" y="1996557"/>
            <a:ext cx="4572001" cy="458331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dirty="0" err="1"/>
              <a:t>Implémentation</a:t>
            </a:r>
            <a:r>
              <a:rPr lang="en-US" dirty="0"/>
              <a:t> :  </a:t>
            </a:r>
          </a:p>
          <a:p>
            <a:r>
              <a:rPr lang="fr-FR" b="1" dirty="0"/>
              <a:t>Cadre</a:t>
            </a:r>
            <a:r>
              <a:rPr lang="fr-FR" dirty="0"/>
              <a:t> : NLP, Computer Vision, Clustering</a:t>
            </a:r>
            <a:endParaRPr lang="fr-FR" b="1" dirty="0"/>
          </a:p>
          <a:p>
            <a:endParaRPr lang="en-US" dirty="0"/>
          </a:p>
          <a:p>
            <a:r>
              <a:rPr lang="fr-FR" b="1" dirty="0"/>
              <a:t>Modèles testés </a:t>
            </a:r>
            <a:r>
              <a:rPr lang="fr-FR" dirty="0"/>
              <a:t>: </a:t>
            </a:r>
          </a:p>
          <a:p>
            <a:pPr marL="285750" indent="-285750">
              <a:buFontTx/>
              <a:buChar char="-"/>
            </a:pPr>
            <a:r>
              <a:rPr lang="en-US" b="1" dirty="0"/>
              <a:t>Bag of words </a:t>
            </a:r>
            <a:r>
              <a:rPr lang="en-US" dirty="0"/>
              <a:t>: </a:t>
            </a:r>
            <a:r>
              <a:rPr lang="en-US" dirty="0" err="1"/>
              <a:t>CountVectorizer</a:t>
            </a:r>
            <a:r>
              <a:rPr lang="en-US" dirty="0"/>
              <a:t>, TF-IDF</a:t>
            </a:r>
          </a:p>
          <a:p>
            <a:pPr marL="285750" indent="-285750">
              <a:buFontTx/>
              <a:buChar char="-"/>
            </a:pPr>
            <a:r>
              <a:rPr lang="en-US" b="1" dirty="0"/>
              <a:t>Word embeddings </a:t>
            </a:r>
            <a:r>
              <a:rPr lang="en-US" dirty="0"/>
              <a:t>: </a:t>
            </a:r>
          </a:p>
          <a:p>
            <a:pPr marL="971550" lvl="1" indent="-285750">
              <a:buFontTx/>
              <a:buChar char="-"/>
            </a:pPr>
            <a:r>
              <a:rPr lang="en-US" sz="1600" dirty="0"/>
              <a:t>Word2Vec</a:t>
            </a:r>
          </a:p>
          <a:p>
            <a:pPr marL="971550" lvl="1" indent="-285750">
              <a:buFontTx/>
              <a:buChar char="-"/>
            </a:pPr>
            <a:r>
              <a:rPr lang="en-US" sz="1600" dirty="0"/>
              <a:t> BERT</a:t>
            </a:r>
          </a:p>
          <a:p>
            <a:pPr marL="971550" lvl="1" indent="-285750">
              <a:buFontTx/>
              <a:buChar char="-"/>
            </a:pPr>
            <a:r>
              <a:rPr lang="en-US" sz="1600" dirty="0"/>
              <a:t>USE</a:t>
            </a:r>
          </a:p>
          <a:p>
            <a:pPr marL="285750" indent="-285750">
              <a:buFontTx/>
              <a:buChar char="-"/>
            </a:pPr>
            <a:r>
              <a:rPr lang="en-US" b="1" dirty="0"/>
              <a:t>SIFT</a:t>
            </a:r>
          </a:p>
          <a:p>
            <a:pPr marL="285750" indent="-285750">
              <a:buFontTx/>
              <a:buChar char="-"/>
            </a:pPr>
            <a:r>
              <a:rPr lang="en-US" b="1" dirty="0"/>
              <a:t>CNN </a:t>
            </a:r>
          </a:p>
          <a:p>
            <a:endParaRPr lang="en-US" b="1" dirty="0"/>
          </a:p>
          <a:p>
            <a:r>
              <a:rPr lang="fr-FR" b="1" dirty="0"/>
              <a:t>Evaluation</a:t>
            </a:r>
            <a:r>
              <a:rPr lang="fr-FR" dirty="0"/>
              <a:t> : score ARI et matrice de confusion.</a:t>
            </a:r>
          </a:p>
        </p:txBody>
      </p:sp>
    </p:spTree>
    <p:extLst>
      <p:ext uri="{BB962C8B-B14F-4D97-AF65-F5344CB8AC3E}">
        <p14:creationId xmlns:p14="http://schemas.microsoft.com/office/powerpoint/2010/main" val="391246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a:xfrm>
            <a:off x="437955" y="419114"/>
            <a:ext cx="4941477" cy="610863"/>
          </a:xfrm>
        </p:spPr>
        <p:txBody>
          <a:bodyPr>
            <a:normAutofit fontScale="90000"/>
          </a:bodyPr>
          <a:lstStyle/>
          <a:p>
            <a:r>
              <a:rPr lang="en-US" dirty="0" err="1"/>
              <a:t>Analyse</a:t>
            </a:r>
            <a:r>
              <a:rPr lang="en-US" dirty="0"/>
              <a:t> </a:t>
            </a:r>
            <a:r>
              <a:rPr lang="en-US" dirty="0" err="1"/>
              <a:t>exploratoire</a:t>
            </a:r>
            <a:endParaRPr lang="en-US" dirty="0"/>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a:xfrm>
            <a:off x="971550" y="2174263"/>
            <a:ext cx="5468102" cy="4290508"/>
          </a:xfrm>
        </p:spPr>
        <p:txBody>
          <a:bodyPr/>
          <a:lstStyle/>
          <a:p>
            <a:r>
              <a:rPr lang="fr-FR" dirty="0"/>
              <a:t>1050 produits avec description et photo.</a:t>
            </a:r>
          </a:p>
          <a:p>
            <a:r>
              <a:rPr lang="fr-FR" dirty="0"/>
              <a:t>7 catégories : 150 produits par catégorie.</a:t>
            </a:r>
          </a:p>
          <a:p>
            <a:endParaRPr lang="en-US" dirty="0"/>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4</a:t>
            </a:fld>
            <a:endParaRPr lang="en-US" dirty="0"/>
          </a:p>
        </p:txBody>
      </p:sp>
      <p:sp>
        <p:nvSpPr>
          <p:cNvPr id="10" name="Text Placeholder 3">
            <a:extLst>
              <a:ext uri="{FF2B5EF4-FFF2-40B4-BE49-F238E27FC236}">
                <a16:creationId xmlns:a16="http://schemas.microsoft.com/office/drawing/2014/main" id="{AE192E6E-B906-C0A3-1E7C-B3D12DFB800C}"/>
              </a:ext>
            </a:extLst>
          </p:cNvPr>
          <p:cNvSpPr txBox="1">
            <a:spLocks/>
          </p:cNvSpPr>
          <p:nvPr/>
        </p:nvSpPr>
        <p:spPr>
          <a:xfrm>
            <a:off x="6841169" y="1996557"/>
            <a:ext cx="4572001" cy="4583313"/>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u="sng" dirty="0" err="1"/>
              <a:t>aaa</a:t>
            </a:r>
            <a:endParaRPr lang="fr-FR" dirty="0"/>
          </a:p>
        </p:txBody>
      </p:sp>
      <p:pic>
        <p:nvPicPr>
          <p:cNvPr id="5" name="Image 4">
            <a:extLst>
              <a:ext uri="{FF2B5EF4-FFF2-40B4-BE49-F238E27FC236}">
                <a16:creationId xmlns:a16="http://schemas.microsoft.com/office/drawing/2014/main" id="{598787DD-79C3-A95F-0157-8337842A830B}"/>
              </a:ext>
            </a:extLst>
          </p:cNvPr>
          <p:cNvPicPr>
            <a:picLocks noChangeAspect="1"/>
          </p:cNvPicPr>
          <p:nvPr/>
        </p:nvPicPr>
        <p:blipFill>
          <a:blip r:embed="rId2"/>
          <a:stretch>
            <a:fillRect/>
          </a:stretch>
        </p:blipFill>
        <p:spPr>
          <a:xfrm>
            <a:off x="6841169" y="71155"/>
            <a:ext cx="4941478" cy="2576326"/>
          </a:xfrm>
          <a:prstGeom prst="rect">
            <a:avLst/>
          </a:prstGeom>
        </p:spPr>
      </p:pic>
      <p:pic>
        <p:nvPicPr>
          <p:cNvPr id="8" name="Image 7">
            <a:extLst>
              <a:ext uri="{FF2B5EF4-FFF2-40B4-BE49-F238E27FC236}">
                <a16:creationId xmlns:a16="http://schemas.microsoft.com/office/drawing/2014/main" id="{4A322E29-3ACC-3EDF-CCBA-26E3E61F1357}"/>
              </a:ext>
            </a:extLst>
          </p:cNvPr>
          <p:cNvPicPr>
            <a:picLocks noChangeAspect="1"/>
          </p:cNvPicPr>
          <p:nvPr/>
        </p:nvPicPr>
        <p:blipFill>
          <a:blip r:embed="rId3"/>
          <a:stretch>
            <a:fillRect/>
          </a:stretch>
        </p:blipFill>
        <p:spPr>
          <a:xfrm>
            <a:off x="4060609" y="4839687"/>
            <a:ext cx="8131391" cy="2018313"/>
          </a:xfrm>
          <a:prstGeom prst="rect">
            <a:avLst/>
          </a:prstGeom>
        </p:spPr>
      </p:pic>
      <p:pic>
        <p:nvPicPr>
          <p:cNvPr id="11" name="Image 10">
            <a:extLst>
              <a:ext uri="{FF2B5EF4-FFF2-40B4-BE49-F238E27FC236}">
                <a16:creationId xmlns:a16="http://schemas.microsoft.com/office/drawing/2014/main" id="{C80FFB1C-1D57-400B-D3D2-1111F066525C}"/>
              </a:ext>
            </a:extLst>
          </p:cNvPr>
          <p:cNvPicPr>
            <a:picLocks noChangeAspect="1"/>
          </p:cNvPicPr>
          <p:nvPr/>
        </p:nvPicPr>
        <p:blipFill>
          <a:blip r:embed="rId4"/>
          <a:stretch>
            <a:fillRect/>
          </a:stretch>
        </p:blipFill>
        <p:spPr>
          <a:xfrm>
            <a:off x="3936742" y="2876186"/>
            <a:ext cx="8131391" cy="1777059"/>
          </a:xfrm>
          <a:prstGeom prst="rect">
            <a:avLst/>
          </a:prstGeom>
        </p:spPr>
      </p:pic>
      <p:pic>
        <p:nvPicPr>
          <p:cNvPr id="13" name="Image 12">
            <a:extLst>
              <a:ext uri="{FF2B5EF4-FFF2-40B4-BE49-F238E27FC236}">
                <a16:creationId xmlns:a16="http://schemas.microsoft.com/office/drawing/2014/main" id="{E1C38C78-D7BC-D97A-54E1-758998A8140E}"/>
              </a:ext>
            </a:extLst>
          </p:cNvPr>
          <p:cNvPicPr>
            <a:picLocks noChangeAspect="1"/>
          </p:cNvPicPr>
          <p:nvPr/>
        </p:nvPicPr>
        <p:blipFill>
          <a:blip r:embed="rId5"/>
          <a:stretch>
            <a:fillRect/>
          </a:stretch>
        </p:blipFill>
        <p:spPr>
          <a:xfrm>
            <a:off x="739177" y="3338004"/>
            <a:ext cx="2996806" cy="2720178"/>
          </a:xfrm>
          <a:prstGeom prst="rect">
            <a:avLst/>
          </a:prstGeom>
        </p:spPr>
      </p:pic>
    </p:spTree>
    <p:extLst>
      <p:ext uri="{BB962C8B-B14F-4D97-AF65-F5344CB8AC3E}">
        <p14:creationId xmlns:p14="http://schemas.microsoft.com/office/powerpoint/2010/main" val="3016306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FA04-6227-9040-92A6-9514A59B8E7B}"/>
              </a:ext>
            </a:extLst>
          </p:cNvPr>
          <p:cNvSpPr>
            <a:spLocks noGrp="1"/>
          </p:cNvSpPr>
          <p:nvPr>
            <p:ph type="title"/>
          </p:nvPr>
        </p:nvSpPr>
        <p:spPr>
          <a:xfrm>
            <a:off x="786470" y="506201"/>
            <a:ext cx="7194556" cy="610863"/>
          </a:xfrm>
        </p:spPr>
        <p:txBody>
          <a:bodyPr>
            <a:normAutofit/>
          </a:bodyPr>
          <a:lstStyle/>
          <a:p>
            <a:r>
              <a:rPr lang="en-US" dirty="0"/>
              <a:t>I) NLP</a:t>
            </a:r>
          </a:p>
        </p:txBody>
      </p:sp>
      <p:sp>
        <p:nvSpPr>
          <p:cNvPr id="3" name="Text Placeholder 2">
            <a:extLst>
              <a:ext uri="{FF2B5EF4-FFF2-40B4-BE49-F238E27FC236}">
                <a16:creationId xmlns:a16="http://schemas.microsoft.com/office/drawing/2014/main" id="{9CD657E5-4675-E84E-840E-4F6D4868C5A9}"/>
              </a:ext>
            </a:extLst>
          </p:cNvPr>
          <p:cNvSpPr>
            <a:spLocks noGrp="1"/>
          </p:cNvSpPr>
          <p:nvPr>
            <p:ph type="body" idx="1"/>
          </p:nvPr>
        </p:nvSpPr>
        <p:spPr>
          <a:xfrm>
            <a:off x="971550" y="1259614"/>
            <a:ext cx="4827178" cy="1773866"/>
          </a:xfrm>
        </p:spPr>
        <p:txBody>
          <a:bodyPr>
            <a:normAutofit/>
          </a:bodyPr>
          <a:lstStyle/>
          <a:p>
            <a:endParaRPr lang="en-US" dirty="0"/>
          </a:p>
          <a:p>
            <a:r>
              <a:rPr lang="en-US" dirty="0"/>
              <a:t>Preprocessing</a:t>
            </a:r>
          </a:p>
        </p:txBody>
      </p:sp>
      <p:sp>
        <p:nvSpPr>
          <p:cNvPr id="9" name="Slide Number Placeholder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a:lstStyle/>
          <a:p>
            <a:pPr algn="l"/>
            <a:fld id="{294A09A9-5501-47C1-A89A-A340965A2BE2}" type="slidenum">
              <a:rPr lang="en-US" smtClean="0"/>
              <a:pPr algn="l"/>
              <a:t>5</a:t>
            </a:fld>
            <a:endParaRPr lang="en-US" dirty="0"/>
          </a:p>
        </p:txBody>
      </p:sp>
      <p:sp>
        <p:nvSpPr>
          <p:cNvPr id="14" name="Text Placeholder 2">
            <a:extLst>
              <a:ext uri="{FF2B5EF4-FFF2-40B4-BE49-F238E27FC236}">
                <a16:creationId xmlns:a16="http://schemas.microsoft.com/office/drawing/2014/main" id="{B6C54388-5525-93D2-9A3B-11B958C3410F}"/>
              </a:ext>
            </a:extLst>
          </p:cNvPr>
          <p:cNvSpPr txBox="1">
            <a:spLocks/>
          </p:cNvSpPr>
          <p:nvPr/>
        </p:nvSpPr>
        <p:spPr>
          <a:xfrm>
            <a:off x="6393274" y="1259614"/>
            <a:ext cx="4827178" cy="177386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Bag of words</a:t>
            </a:r>
          </a:p>
          <a:p>
            <a:r>
              <a:rPr lang="en-US" dirty="0"/>
              <a:t>Word Embeddings</a:t>
            </a:r>
          </a:p>
        </p:txBody>
      </p:sp>
    </p:spTree>
    <p:extLst>
      <p:ext uri="{BB962C8B-B14F-4D97-AF65-F5344CB8AC3E}">
        <p14:creationId xmlns:p14="http://schemas.microsoft.com/office/powerpoint/2010/main" val="3356843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233206" y="644051"/>
            <a:ext cx="7560545" cy="610863"/>
          </a:xfrm>
        </p:spPr>
        <p:txBody>
          <a:bodyPr>
            <a:normAutofit fontScale="90000"/>
          </a:bodyPr>
          <a:lstStyle/>
          <a:p>
            <a:r>
              <a:rPr lang="en-US" dirty="0"/>
              <a:t>NLP</a:t>
            </a:r>
            <a:br>
              <a:rPr lang="en-US" b="1" dirty="0"/>
            </a:br>
            <a:r>
              <a:rPr lang="en-US" b="1" dirty="0"/>
              <a:t>1) Preprocessing</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6</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233206" y="1739877"/>
            <a:ext cx="4471960" cy="369332"/>
          </a:xfrm>
          <a:prstGeom prst="rect">
            <a:avLst/>
          </a:prstGeom>
          <a:noFill/>
        </p:spPr>
        <p:txBody>
          <a:bodyPr wrap="square">
            <a:spAutoFit/>
          </a:bodyPr>
          <a:lstStyle/>
          <a:p>
            <a:r>
              <a:rPr lang="fr-FR" dirty="0">
                <a:solidFill>
                  <a:schemeClr val="bg1"/>
                </a:solidFill>
              </a:rPr>
              <a:t>Avant nettoyage et normalisation</a:t>
            </a:r>
          </a:p>
        </p:txBody>
      </p:sp>
      <p:pic>
        <p:nvPicPr>
          <p:cNvPr id="4" name="Image 3">
            <a:extLst>
              <a:ext uri="{FF2B5EF4-FFF2-40B4-BE49-F238E27FC236}">
                <a16:creationId xmlns:a16="http://schemas.microsoft.com/office/drawing/2014/main" id="{F45C906D-B7A1-54C4-7F96-2CE4AA2AC914}"/>
              </a:ext>
            </a:extLst>
          </p:cNvPr>
          <p:cNvPicPr>
            <a:picLocks noChangeAspect="1"/>
          </p:cNvPicPr>
          <p:nvPr/>
        </p:nvPicPr>
        <p:blipFill>
          <a:blip r:embed="rId2"/>
          <a:stretch>
            <a:fillRect/>
          </a:stretch>
        </p:blipFill>
        <p:spPr>
          <a:xfrm>
            <a:off x="8593557" y="935722"/>
            <a:ext cx="3525035" cy="2645563"/>
          </a:xfrm>
          <a:prstGeom prst="rect">
            <a:avLst/>
          </a:prstGeom>
        </p:spPr>
      </p:pic>
      <p:pic>
        <p:nvPicPr>
          <p:cNvPr id="8" name="Image 7">
            <a:extLst>
              <a:ext uri="{FF2B5EF4-FFF2-40B4-BE49-F238E27FC236}">
                <a16:creationId xmlns:a16="http://schemas.microsoft.com/office/drawing/2014/main" id="{D2BB469A-F765-4E20-A3C3-FAF8A9B74791}"/>
              </a:ext>
            </a:extLst>
          </p:cNvPr>
          <p:cNvPicPr>
            <a:picLocks noChangeAspect="1"/>
          </p:cNvPicPr>
          <p:nvPr/>
        </p:nvPicPr>
        <p:blipFill>
          <a:blip r:embed="rId3"/>
          <a:stretch>
            <a:fillRect/>
          </a:stretch>
        </p:blipFill>
        <p:spPr>
          <a:xfrm>
            <a:off x="8623985" y="3612276"/>
            <a:ext cx="3186710" cy="3245724"/>
          </a:xfrm>
          <a:prstGeom prst="rect">
            <a:avLst/>
          </a:prstGeom>
        </p:spPr>
      </p:pic>
      <p:pic>
        <p:nvPicPr>
          <p:cNvPr id="11" name="Image 10">
            <a:extLst>
              <a:ext uri="{FF2B5EF4-FFF2-40B4-BE49-F238E27FC236}">
                <a16:creationId xmlns:a16="http://schemas.microsoft.com/office/drawing/2014/main" id="{502E0966-36DE-003A-AD08-B16731EFF69F}"/>
              </a:ext>
            </a:extLst>
          </p:cNvPr>
          <p:cNvPicPr>
            <a:picLocks noChangeAspect="1"/>
          </p:cNvPicPr>
          <p:nvPr/>
        </p:nvPicPr>
        <p:blipFill>
          <a:blip r:embed="rId4"/>
          <a:stretch>
            <a:fillRect/>
          </a:stretch>
        </p:blipFill>
        <p:spPr>
          <a:xfrm>
            <a:off x="4333482" y="898502"/>
            <a:ext cx="3525035" cy="2713774"/>
          </a:xfrm>
          <a:prstGeom prst="rect">
            <a:avLst/>
          </a:prstGeom>
        </p:spPr>
      </p:pic>
      <p:pic>
        <p:nvPicPr>
          <p:cNvPr id="13" name="Image 12">
            <a:extLst>
              <a:ext uri="{FF2B5EF4-FFF2-40B4-BE49-F238E27FC236}">
                <a16:creationId xmlns:a16="http://schemas.microsoft.com/office/drawing/2014/main" id="{A8BC51AB-C90F-1577-23A1-B89B252AB007}"/>
              </a:ext>
            </a:extLst>
          </p:cNvPr>
          <p:cNvPicPr>
            <a:picLocks noChangeAspect="1"/>
          </p:cNvPicPr>
          <p:nvPr/>
        </p:nvPicPr>
        <p:blipFill>
          <a:blip r:embed="rId5"/>
          <a:stretch>
            <a:fillRect/>
          </a:stretch>
        </p:blipFill>
        <p:spPr>
          <a:xfrm>
            <a:off x="4138954" y="3675356"/>
            <a:ext cx="3173618" cy="3186598"/>
          </a:xfrm>
          <a:prstGeom prst="rect">
            <a:avLst/>
          </a:prstGeom>
        </p:spPr>
      </p:pic>
    </p:spTree>
    <p:extLst>
      <p:ext uri="{BB962C8B-B14F-4D97-AF65-F5344CB8AC3E}">
        <p14:creationId xmlns:p14="http://schemas.microsoft.com/office/powerpoint/2010/main" val="452694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a:normAutofit fontScale="90000"/>
          </a:bodyPr>
          <a:lstStyle/>
          <a:p>
            <a:r>
              <a:rPr lang="en-US" dirty="0"/>
              <a:t>NLP</a:t>
            </a:r>
            <a:br>
              <a:rPr lang="en-US" b="1" dirty="0"/>
            </a:br>
            <a:r>
              <a:rPr lang="en-US" b="1" dirty="0"/>
              <a:t>1) Preprocessing</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7</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233205" y="1739877"/>
            <a:ext cx="4809311" cy="4801314"/>
          </a:xfrm>
          <a:prstGeom prst="rect">
            <a:avLst/>
          </a:prstGeom>
          <a:noFill/>
        </p:spPr>
        <p:txBody>
          <a:bodyPr wrap="square">
            <a:spAutoFit/>
          </a:bodyPr>
          <a:lstStyle/>
          <a:p>
            <a:r>
              <a:rPr lang="fr-FR" dirty="0">
                <a:solidFill>
                  <a:schemeClr val="bg1"/>
                </a:solidFill>
              </a:rPr>
              <a:t>Après nettoyage et normalisation</a:t>
            </a:r>
          </a:p>
          <a:p>
            <a:endParaRPr lang="fr-FR" dirty="0">
              <a:solidFill>
                <a:schemeClr val="bg1"/>
              </a:solidFill>
            </a:endParaRPr>
          </a:p>
          <a:p>
            <a:pPr marL="285750" indent="-285750">
              <a:buFontTx/>
              <a:buChar char="-"/>
            </a:pPr>
            <a:r>
              <a:rPr lang="fr-FR" dirty="0" err="1">
                <a:solidFill>
                  <a:schemeClr val="bg1"/>
                </a:solidFill>
              </a:rPr>
              <a:t>Lower</a:t>
            </a:r>
            <a:r>
              <a:rPr lang="fr-FR" dirty="0">
                <a:solidFill>
                  <a:schemeClr val="bg1"/>
                </a:solidFill>
              </a:rPr>
              <a:t> case</a:t>
            </a:r>
          </a:p>
          <a:p>
            <a:pPr marL="285750" indent="-285750">
              <a:buFontTx/>
              <a:buChar char="-"/>
            </a:pPr>
            <a:r>
              <a:rPr lang="fr-FR" dirty="0" err="1">
                <a:solidFill>
                  <a:schemeClr val="bg1"/>
                </a:solidFill>
              </a:rPr>
              <a:t>Tokenization</a:t>
            </a:r>
            <a:endParaRPr lang="fr-FR" dirty="0">
              <a:solidFill>
                <a:schemeClr val="bg1"/>
              </a:solidFill>
            </a:endParaRPr>
          </a:p>
          <a:p>
            <a:pPr marL="285750" indent="-285750">
              <a:buFontTx/>
              <a:buChar char="-"/>
            </a:pPr>
            <a:r>
              <a:rPr lang="fr-FR" dirty="0" err="1">
                <a:solidFill>
                  <a:schemeClr val="bg1"/>
                </a:solidFill>
              </a:rPr>
              <a:t>Stopwords</a:t>
            </a:r>
            <a:endParaRPr lang="fr-FR" dirty="0">
              <a:solidFill>
                <a:schemeClr val="bg1"/>
              </a:solidFill>
            </a:endParaRPr>
          </a:p>
          <a:p>
            <a:pPr marL="285750" indent="-285750">
              <a:buFontTx/>
              <a:buChar char="-"/>
            </a:pPr>
            <a:r>
              <a:rPr lang="fr-FR" dirty="0">
                <a:solidFill>
                  <a:schemeClr val="bg1"/>
                </a:solidFill>
              </a:rPr>
              <a:t>Unique </a:t>
            </a:r>
            <a:r>
              <a:rPr lang="fr-FR" dirty="0" err="1">
                <a:solidFill>
                  <a:schemeClr val="bg1"/>
                </a:solidFill>
              </a:rPr>
              <a:t>words</a:t>
            </a:r>
            <a:r>
              <a:rPr lang="fr-FR" dirty="0">
                <a:solidFill>
                  <a:schemeClr val="bg1"/>
                </a:solidFill>
              </a:rPr>
              <a:t> : occurrence unique d’un mot</a:t>
            </a:r>
          </a:p>
          <a:p>
            <a:pPr marL="285750" indent="-285750">
              <a:buFontTx/>
              <a:buChar char="-"/>
            </a:pPr>
            <a:r>
              <a:rPr lang="fr-FR" dirty="0">
                <a:solidFill>
                  <a:schemeClr val="bg1"/>
                </a:solidFill>
              </a:rPr>
              <a:t> </a:t>
            </a:r>
            <a:r>
              <a:rPr lang="fr-FR" dirty="0" err="1">
                <a:solidFill>
                  <a:schemeClr val="bg1"/>
                </a:solidFill>
              </a:rPr>
              <a:t>Stemming</a:t>
            </a:r>
            <a:r>
              <a:rPr lang="fr-FR" dirty="0">
                <a:solidFill>
                  <a:schemeClr val="bg1"/>
                </a:solidFill>
              </a:rPr>
              <a:t> and </a:t>
            </a:r>
            <a:r>
              <a:rPr lang="fr-FR" dirty="0" err="1">
                <a:solidFill>
                  <a:schemeClr val="bg1"/>
                </a:solidFill>
              </a:rPr>
              <a:t>Lemmatization</a:t>
            </a:r>
            <a:endParaRPr lang="fr-FR" dirty="0">
              <a:solidFill>
                <a:schemeClr val="bg1"/>
              </a:solidFill>
            </a:endParaRPr>
          </a:p>
          <a:p>
            <a:pPr marL="285750" indent="-285750">
              <a:buFontTx/>
              <a:buChar char="-"/>
            </a:pPr>
            <a:r>
              <a:rPr lang="fr-FR" dirty="0">
                <a:solidFill>
                  <a:schemeClr val="bg1"/>
                </a:solidFill>
              </a:rPr>
              <a:t>English </a:t>
            </a:r>
            <a:r>
              <a:rPr lang="fr-FR" dirty="0" err="1">
                <a:solidFill>
                  <a:schemeClr val="bg1"/>
                </a:solidFill>
              </a:rPr>
              <a:t>words</a:t>
            </a:r>
            <a:endParaRPr lang="fr-FR" dirty="0">
              <a:solidFill>
                <a:schemeClr val="bg1"/>
              </a:solidFill>
            </a:endParaRPr>
          </a:p>
          <a:p>
            <a:pPr marL="285750" indent="-285750">
              <a:buFontTx/>
              <a:buChar char="-"/>
            </a:pPr>
            <a:r>
              <a:rPr lang="fr-FR" dirty="0" err="1">
                <a:solidFill>
                  <a:schemeClr val="bg1"/>
                </a:solidFill>
              </a:rPr>
              <a:t>Duplicated</a:t>
            </a:r>
            <a:r>
              <a:rPr lang="fr-FR" dirty="0">
                <a:solidFill>
                  <a:schemeClr val="bg1"/>
                </a:solidFill>
              </a:rPr>
              <a:t> </a:t>
            </a:r>
            <a:r>
              <a:rPr lang="fr-FR" dirty="0" err="1">
                <a:solidFill>
                  <a:schemeClr val="bg1"/>
                </a:solidFill>
              </a:rPr>
              <a:t>words</a:t>
            </a:r>
            <a:endParaRPr lang="fr-FR" dirty="0">
              <a:solidFill>
                <a:schemeClr val="bg1"/>
              </a:solidFill>
            </a:endParaRPr>
          </a:p>
          <a:p>
            <a:pPr marL="285750" indent="-285750">
              <a:buFontTx/>
              <a:buChar char="-"/>
            </a:pPr>
            <a:endParaRPr lang="fr-FR" dirty="0">
              <a:solidFill>
                <a:schemeClr val="bg1"/>
              </a:solidFill>
            </a:endParaRPr>
          </a:p>
          <a:p>
            <a:pPr marL="285750" indent="-285750">
              <a:buFontTx/>
              <a:buChar char="-"/>
            </a:pPr>
            <a:r>
              <a:rPr lang="fr-FR" dirty="0">
                <a:solidFill>
                  <a:schemeClr val="bg1"/>
                </a:solidFill>
              </a:rPr>
              <a:t>« </a:t>
            </a:r>
            <a:r>
              <a:rPr lang="fr-FR" dirty="0" err="1">
                <a:solidFill>
                  <a:schemeClr val="bg1"/>
                </a:solidFill>
              </a:rPr>
              <a:t>text</a:t>
            </a:r>
            <a:r>
              <a:rPr lang="fr-FR" dirty="0">
                <a:solidFill>
                  <a:schemeClr val="bg1"/>
                </a:solidFill>
              </a:rPr>
              <a:t> »</a:t>
            </a:r>
          </a:p>
          <a:p>
            <a:pPr marL="285750" indent="-285750">
              <a:buFontTx/>
              <a:buChar char="-"/>
            </a:pPr>
            <a:endParaRPr lang="fr-FR" dirty="0">
              <a:solidFill>
                <a:schemeClr val="bg1"/>
              </a:solidFill>
            </a:endParaRPr>
          </a:p>
          <a:p>
            <a:pPr marL="285750" indent="-285750">
              <a:buFontTx/>
              <a:buChar char="-"/>
            </a:pPr>
            <a:r>
              <a:rPr lang="fr-FR" dirty="0" err="1">
                <a:solidFill>
                  <a:schemeClr val="bg1"/>
                </a:solidFill>
              </a:rPr>
              <a:t>We</a:t>
            </a:r>
            <a:r>
              <a:rPr lang="fr-FR" dirty="0">
                <a:solidFill>
                  <a:schemeClr val="bg1"/>
                </a:solidFill>
              </a:rPr>
              <a:t> </a:t>
            </a:r>
            <a:r>
              <a:rPr lang="fr-FR" dirty="0" err="1">
                <a:solidFill>
                  <a:schemeClr val="bg1"/>
                </a:solidFill>
              </a:rPr>
              <a:t>got</a:t>
            </a:r>
            <a:r>
              <a:rPr lang="fr-FR" dirty="0">
                <a:solidFill>
                  <a:schemeClr val="bg1"/>
                </a:solidFill>
              </a:rPr>
              <a:t> </a:t>
            </a:r>
            <a:r>
              <a:rPr lang="fr-FR" dirty="0" err="1">
                <a:solidFill>
                  <a:schemeClr val="bg1"/>
                </a:solidFill>
              </a:rPr>
              <a:t>better</a:t>
            </a:r>
            <a:r>
              <a:rPr lang="fr-FR" dirty="0">
                <a:solidFill>
                  <a:schemeClr val="bg1"/>
                </a:solidFill>
              </a:rPr>
              <a:t> </a:t>
            </a:r>
            <a:r>
              <a:rPr lang="fr-FR" dirty="0" err="1">
                <a:solidFill>
                  <a:schemeClr val="bg1"/>
                </a:solidFill>
              </a:rPr>
              <a:t>wordclouds</a:t>
            </a:r>
            <a:r>
              <a:rPr lang="fr-FR" dirty="0">
                <a:solidFill>
                  <a:schemeClr val="bg1"/>
                </a:solidFill>
              </a:rPr>
              <a:t> </a:t>
            </a:r>
            <a:r>
              <a:rPr lang="fr-FR" dirty="0" err="1">
                <a:solidFill>
                  <a:schemeClr val="bg1"/>
                </a:solidFill>
              </a:rPr>
              <a:t>when</a:t>
            </a:r>
            <a:r>
              <a:rPr lang="fr-FR" dirty="0">
                <a:solidFill>
                  <a:schemeClr val="bg1"/>
                </a:solidFill>
              </a:rPr>
              <a:t> </a:t>
            </a:r>
            <a:r>
              <a:rPr lang="fr-FR" dirty="0" err="1">
                <a:solidFill>
                  <a:schemeClr val="bg1"/>
                </a:solidFill>
              </a:rPr>
              <a:t>we</a:t>
            </a:r>
            <a:r>
              <a:rPr lang="fr-FR" dirty="0">
                <a:solidFill>
                  <a:schemeClr val="bg1"/>
                </a:solidFill>
              </a:rPr>
              <a:t> </a:t>
            </a:r>
            <a:r>
              <a:rPr lang="fr-FR" dirty="0" err="1">
                <a:solidFill>
                  <a:schemeClr val="bg1"/>
                </a:solidFill>
              </a:rPr>
              <a:t>deleted</a:t>
            </a:r>
            <a:r>
              <a:rPr lang="fr-FR" dirty="0">
                <a:solidFill>
                  <a:schemeClr val="bg1"/>
                </a:solidFill>
              </a:rPr>
              <a:t> more </a:t>
            </a:r>
            <a:r>
              <a:rPr lang="fr-FR" dirty="0" err="1">
                <a:solidFill>
                  <a:schemeClr val="bg1"/>
                </a:solidFill>
              </a:rPr>
              <a:t>duplicated</a:t>
            </a:r>
            <a:r>
              <a:rPr lang="fr-FR" dirty="0">
                <a:solidFill>
                  <a:schemeClr val="bg1"/>
                </a:solidFill>
              </a:rPr>
              <a:t> </a:t>
            </a:r>
            <a:r>
              <a:rPr lang="fr-FR" dirty="0" err="1">
                <a:solidFill>
                  <a:schemeClr val="bg1"/>
                </a:solidFill>
              </a:rPr>
              <a:t>words</a:t>
            </a:r>
            <a:r>
              <a:rPr lang="fr-FR" dirty="0">
                <a:solidFill>
                  <a:schemeClr val="bg1"/>
                </a:solidFill>
              </a:rPr>
              <a:t>.</a:t>
            </a:r>
          </a:p>
          <a:p>
            <a:pPr marL="285750" indent="-285750">
              <a:buFontTx/>
              <a:buChar char="-"/>
            </a:pPr>
            <a:r>
              <a:rPr lang="fr-FR" dirty="0" err="1">
                <a:solidFill>
                  <a:schemeClr val="bg1"/>
                </a:solidFill>
              </a:rPr>
              <a:t>However</a:t>
            </a:r>
            <a:r>
              <a:rPr lang="fr-FR" dirty="0">
                <a:solidFill>
                  <a:schemeClr val="bg1"/>
                </a:solidFill>
              </a:rPr>
              <a:t>, </a:t>
            </a:r>
            <a:r>
              <a:rPr lang="fr-FR" dirty="0" err="1">
                <a:solidFill>
                  <a:schemeClr val="bg1"/>
                </a:solidFill>
              </a:rPr>
              <a:t>we</a:t>
            </a:r>
            <a:r>
              <a:rPr lang="fr-FR" dirty="0">
                <a:solidFill>
                  <a:schemeClr val="bg1"/>
                </a:solidFill>
              </a:rPr>
              <a:t> </a:t>
            </a:r>
            <a:r>
              <a:rPr lang="fr-FR" dirty="0" err="1">
                <a:solidFill>
                  <a:schemeClr val="bg1"/>
                </a:solidFill>
              </a:rPr>
              <a:t>need</a:t>
            </a:r>
            <a:r>
              <a:rPr lang="fr-FR" dirty="0">
                <a:solidFill>
                  <a:schemeClr val="bg1"/>
                </a:solidFill>
              </a:rPr>
              <a:t> to have non </a:t>
            </a:r>
            <a:r>
              <a:rPr lang="fr-FR" dirty="0" err="1">
                <a:solidFill>
                  <a:schemeClr val="bg1"/>
                </a:solidFill>
              </a:rPr>
              <a:t>empty</a:t>
            </a:r>
            <a:r>
              <a:rPr lang="fr-FR" dirty="0">
                <a:solidFill>
                  <a:schemeClr val="bg1"/>
                </a:solidFill>
              </a:rPr>
              <a:t> descriptions.</a:t>
            </a:r>
          </a:p>
          <a:p>
            <a:pPr marL="285750" indent="-285750">
              <a:buFontTx/>
              <a:buChar char="-"/>
            </a:pPr>
            <a:endParaRPr lang="fr-FR" dirty="0">
              <a:solidFill>
                <a:schemeClr val="bg1"/>
              </a:solidFill>
            </a:endParaRPr>
          </a:p>
        </p:txBody>
      </p:sp>
      <p:pic>
        <p:nvPicPr>
          <p:cNvPr id="10" name="Image 9">
            <a:extLst>
              <a:ext uri="{FF2B5EF4-FFF2-40B4-BE49-F238E27FC236}">
                <a16:creationId xmlns:a16="http://schemas.microsoft.com/office/drawing/2014/main" id="{E11061A8-8A79-FE2B-5BC6-48A7726BB146}"/>
              </a:ext>
            </a:extLst>
          </p:cNvPr>
          <p:cNvPicPr>
            <a:picLocks noChangeAspect="1"/>
          </p:cNvPicPr>
          <p:nvPr/>
        </p:nvPicPr>
        <p:blipFill>
          <a:blip r:embed="rId2"/>
          <a:stretch>
            <a:fillRect/>
          </a:stretch>
        </p:blipFill>
        <p:spPr>
          <a:xfrm>
            <a:off x="5420324" y="1945378"/>
            <a:ext cx="2926961" cy="4727598"/>
          </a:xfrm>
          <a:prstGeom prst="rect">
            <a:avLst/>
          </a:prstGeom>
        </p:spPr>
      </p:pic>
      <p:pic>
        <p:nvPicPr>
          <p:cNvPr id="12" name="Image 11">
            <a:extLst>
              <a:ext uri="{FF2B5EF4-FFF2-40B4-BE49-F238E27FC236}">
                <a16:creationId xmlns:a16="http://schemas.microsoft.com/office/drawing/2014/main" id="{2DEB7D08-C115-B433-E9BD-A8416C589F6C}"/>
              </a:ext>
            </a:extLst>
          </p:cNvPr>
          <p:cNvPicPr>
            <a:picLocks noChangeAspect="1"/>
          </p:cNvPicPr>
          <p:nvPr/>
        </p:nvPicPr>
        <p:blipFill>
          <a:blip r:embed="rId3"/>
          <a:stretch>
            <a:fillRect/>
          </a:stretch>
        </p:blipFill>
        <p:spPr>
          <a:xfrm>
            <a:off x="8901996" y="0"/>
            <a:ext cx="3056799" cy="6858000"/>
          </a:xfrm>
          <a:prstGeom prst="rect">
            <a:avLst/>
          </a:prstGeom>
        </p:spPr>
      </p:pic>
    </p:spTree>
    <p:extLst>
      <p:ext uri="{BB962C8B-B14F-4D97-AF65-F5344CB8AC3E}">
        <p14:creationId xmlns:p14="http://schemas.microsoft.com/office/powerpoint/2010/main" val="1905381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a:normAutofit fontScale="90000"/>
          </a:bodyPr>
          <a:lstStyle/>
          <a:p>
            <a:r>
              <a:rPr lang="en-US" dirty="0"/>
              <a:t>NLP</a:t>
            </a:r>
            <a:br>
              <a:rPr lang="en-US" b="1" dirty="0"/>
            </a:br>
            <a:r>
              <a:rPr lang="en-US" b="1" dirty="0"/>
              <a:t>1) Preprocessing</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8</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233205" y="1739877"/>
            <a:ext cx="4809311" cy="3416320"/>
          </a:xfrm>
          <a:prstGeom prst="rect">
            <a:avLst/>
          </a:prstGeom>
          <a:noFill/>
        </p:spPr>
        <p:txBody>
          <a:bodyPr wrap="square">
            <a:spAutoFit/>
          </a:bodyPr>
          <a:lstStyle/>
          <a:p>
            <a:r>
              <a:rPr lang="fr-FR" dirty="0">
                <a:solidFill>
                  <a:schemeClr val="bg1"/>
                </a:solidFill>
              </a:rPr>
              <a:t>Après nettoyage et normalisation</a:t>
            </a:r>
          </a:p>
          <a:p>
            <a:endParaRPr lang="fr-FR" dirty="0">
              <a:solidFill>
                <a:schemeClr val="bg1"/>
              </a:solidFill>
            </a:endParaRPr>
          </a:p>
          <a:p>
            <a:pPr marL="285750" indent="-285750">
              <a:buFontTx/>
              <a:buChar char="-"/>
            </a:pPr>
            <a:r>
              <a:rPr lang="fr-FR" dirty="0" err="1">
                <a:solidFill>
                  <a:schemeClr val="bg1"/>
                </a:solidFill>
              </a:rPr>
              <a:t>Lower</a:t>
            </a:r>
            <a:r>
              <a:rPr lang="fr-FR" dirty="0">
                <a:solidFill>
                  <a:schemeClr val="bg1"/>
                </a:solidFill>
              </a:rPr>
              <a:t> case</a:t>
            </a:r>
          </a:p>
          <a:p>
            <a:pPr marL="285750" indent="-285750">
              <a:buFontTx/>
              <a:buChar char="-"/>
            </a:pPr>
            <a:r>
              <a:rPr lang="fr-FR" dirty="0" err="1">
                <a:solidFill>
                  <a:schemeClr val="bg1"/>
                </a:solidFill>
              </a:rPr>
              <a:t>Tokenization</a:t>
            </a:r>
            <a:endParaRPr lang="fr-FR" dirty="0">
              <a:solidFill>
                <a:schemeClr val="bg1"/>
              </a:solidFill>
            </a:endParaRPr>
          </a:p>
          <a:p>
            <a:pPr marL="285750" indent="-285750">
              <a:buFontTx/>
              <a:buChar char="-"/>
            </a:pPr>
            <a:r>
              <a:rPr lang="fr-FR" dirty="0" err="1">
                <a:solidFill>
                  <a:schemeClr val="bg1"/>
                </a:solidFill>
              </a:rPr>
              <a:t>Stopwords</a:t>
            </a:r>
            <a:endParaRPr lang="fr-FR" dirty="0">
              <a:solidFill>
                <a:schemeClr val="bg1"/>
              </a:solidFill>
            </a:endParaRPr>
          </a:p>
          <a:p>
            <a:pPr marL="285750" indent="-285750">
              <a:buFontTx/>
              <a:buChar char="-"/>
            </a:pPr>
            <a:r>
              <a:rPr lang="fr-FR" dirty="0">
                <a:solidFill>
                  <a:schemeClr val="bg1"/>
                </a:solidFill>
              </a:rPr>
              <a:t>Unique </a:t>
            </a:r>
            <a:r>
              <a:rPr lang="fr-FR" dirty="0" err="1">
                <a:solidFill>
                  <a:schemeClr val="bg1"/>
                </a:solidFill>
              </a:rPr>
              <a:t>words</a:t>
            </a:r>
            <a:r>
              <a:rPr lang="fr-FR" dirty="0">
                <a:solidFill>
                  <a:schemeClr val="bg1"/>
                </a:solidFill>
              </a:rPr>
              <a:t> : occurrence unique d’un mot</a:t>
            </a:r>
          </a:p>
          <a:p>
            <a:pPr marL="285750" indent="-285750">
              <a:buFontTx/>
              <a:buChar char="-"/>
            </a:pPr>
            <a:r>
              <a:rPr lang="fr-FR" dirty="0">
                <a:solidFill>
                  <a:schemeClr val="bg1"/>
                </a:solidFill>
              </a:rPr>
              <a:t> </a:t>
            </a:r>
            <a:r>
              <a:rPr lang="fr-FR" dirty="0" err="1">
                <a:solidFill>
                  <a:schemeClr val="bg1"/>
                </a:solidFill>
              </a:rPr>
              <a:t>Stemming</a:t>
            </a:r>
            <a:r>
              <a:rPr lang="fr-FR" dirty="0">
                <a:solidFill>
                  <a:schemeClr val="bg1"/>
                </a:solidFill>
              </a:rPr>
              <a:t> and </a:t>
            </a:r>
            <a:r>
              <a:rPr lang="fr-FR" dirty="0" err="1">
                <a:solidFill>
                  <a:schemeClr val="bg1"/>
                </a:solidFill>
              </a:rPr>
              <a:t>Lemmatization</a:t>
            </a:r>
            <a:endParaRPr lang="fr-FR" dirty="0">
              <a:solidFill>
                <a:schemeClr val="bg1"/>
              </a:solidFill>
            </a:endParaRPr>
          </a:p>
          <a:p>
            <a:pPr marL="285750" indent="-285750">
              <a:buFontTx/>
              <a:buChar char="-"/>
            </a:pPr>
            <a:r>
              <a:rPr lang="fr-FR" dirty="0">
                <a:solidFill>
                  <a:schemeClr val="bg1"/>
                </a:solidFill>
              </a:rPr>
              <a:t>English </a:t>
            </a:r>
            <a:r>
              <a:rPr lang="fr-FR" dirty="0" err="1">
                <a:solidFill>
                  <a:schemeClr val="bg1"/>
                </a:solidFill>
              </a:rPr>
              <a:t>words</a:t>
            </a:r>
            <a:endParaRPr lang="fr-FR" dirty="0">
              <a:solidFill>
                <a:schemeClr val="bg1"/>
              </a:solidFill>
            </a:endParaRPr>
          </a:p>
          <a:p>
            <a:pPr marL="285750" indent="-285750">
              <a:buFontTx/>
              <a:buChar char="-"/>
            </a:pPr>
            <a:r>
              <a:rPr lang="fr-FR" dirty="0" err="1">
                <a:solidFill>
                  <a:schemeClr val="bg1"/>
                </a:solidFill>
              </a:rPr>
              <a:t>Duplicated</a:t>
            </a:r>
            <a:r>
              <a:rPr lang="fr-FR" dirty="0">
                <a:solidFill>
                  <a:schemeClr val="bg1"/>
                </a:solidFill>
              </a:rPr>
              <a:t> </a:t>
            </a:r>
            <a:r>
              <a:rPr lang="fr-FR" dirty="0" err="1">
                <a:solidFill>
                  <a:schemeClr val="bg1"/>
                </a:solidFill>
              </a:rPr>
              <a:t>words</a:t>
            </a:r>
            <a:endParaRPr lang="fr-FR" dirty="0">
              <a:solidFill>
                <a:schemeClr val="bg1"/>
              </a:solidFill>
            </a:endParaRPr>
          </a:p>
          <a:p>
            <a:pPr marL="285750" indent="-285750">
              <a:buFontTx/>
              <a:buChar char="-"/>
            </a:pPr>
            <a:endParaRPr lang="fr-FR" dirty="0">
              <a:solidFill>
                <a:schemeClr val="bg1"/>
              </a:solidFill>
            </a:endParaRPr>
          </a:p>
          <a:p>
            <a:pPr marL="285750" indent="-285750">
              <a:buFontTx/>
              <a:buChar char="-"/>
            </a:pPr>
            <a:r>
              <a:rPr lang="fr-FR" dirty="0">
                <a:solidFill>
                  <a:schemeClr val="bg1"/>
                </a:solidFill>
              </a:rPr>
              <a:t>« </a:t>
            </a:r>
            <a:r>
              <a:rPr lang="fr-FR" dirty="0" err="1">
                <a:solidFill>
                  <a:schemeClr val="bg1"/>
                </a:solidFill>
              </a:rPr>
              <a:t>product</a:t>
            </a:r>
            <a:r>
              <a:rPr lang="fr-FR" dirty="0">
                <a:solidFill>
                  <a:schemeClr val="bg1"/>
                </a:solidFill>
              </a:rPr>
              <a:t> _</a:t>
            </a:r>
            <a:r>
              <a:rPr lang="fr-FR" dirty="0" err="1">
                <a:solidFill>
                  <a:schemeClr val="bg1"/>
                </a:solidFill>
              </a:rPr>
              <a:t>name</a:t>
            </a:r>
            <a:r>
              <a:rPr lang="fr-FR" dirty="0">
                <a:solidFill>
                  <a:schemeClr val="bg1"/>
                </a:solidFill>
              </a:rPr>
              <a:t> »</a:t>
            </a:r>
          </a:p>
          <a:p>
            <a:pPr marL="285750" indent="-285750">
              <a:buFontTx/>
              <a:buChar char="-"/>
            </a:pPr>
            <a:endParaRPr lang="fr-FR" dirty="0">
              <a:solidFill>
                <a:schemeClr val="bg1"/>
              </a:solidFill>
            </a:endParaRPr>
          </a:p>
        </p:txBody>
      </p:sp>
      <p:pic>
        <p:nvPicPr>
          <p:cNvPr id="4" name="Image 3">
            <a:extLst>
              <a:ext uri="{FF2B5EF4-FFF2-40B4-BE49-F238E27FC236}">
                <a16:creationId xmlns:a16="http://schemas.microsoft.com/office/drawing/2014/main" id="{25DF7F71-6760-5CE0-1560-488C208DEDA9}"/>
              </a:ext>
            </a:extLst>
          </p:cNvPr>
          <p:cNvPicPr>
            <a:picLocks noChangeAspect="1"/>
          </p:cNvPicPr>
          <p:nvPr/>
        </p:nvPicPr>
        <p:blipFill>
          <a:blip r:embed="rId2"/>
          <a:stretch>
            <a:fillRect/>
          </a:stretch>
        </p:blipFill>
        <p:spPr>
          <a:xfrm>
            <a:off x="5641413" y="1744104"/>
            <a:ext cx="2883155" cy="4835767"/>
          </a:xfrm>
          <a:prstGeom prst="rect">
            <a:avLst/>
          </a:prstGeom>
        </p:spPr>
      </p:pic>
      <p:pic>
        <p:nvPicPr>
          <p:cNvPr id="11" name="Image 10">
            <a:extLst>
              <a:ext uri="{FF2B5EF4-FFF2-40B4-BE49-F238E27FC236}">
                <a16:creationId xmlns:a16="http://schemas.microsoft.com/office/drawing/2014/main" id="{35A2EDCA-8D47-C761-96D0-DBF60C2C22E2}"/>
              </a:ext>
            </a:extLst>
          </p:cNvPr>
          <p:cNvPicPr>
            <a:picLocks noChangeAspect="1"/>
          </p:cNvPicPr>
          <p:nvPr/>
        </p:nvPicPr>
        <p:blipFill>
          <a:blip r:embed="rId3"/>
          <a:stretch>
            <a:fillRect/>
          </a:stretch>
        </p:blipFill>
        <p:spPr>
          <a:xfrm>
            <a:off x="8808252" y="0"/>
            <a:ext cx="3150543" cy="6858000"/>
          </a:xfrm>
          <a:prstGeom prst="rect">
            <a:avLst/>
          </a:prstGeom>
        </p:spPr>
      </p:pic>
    </p:spTree>
    <p:extLst>
      <p:ext uri="{BB962C8B-B14F-4D97-AF65-F5344CB8AC3E}">
        <p14:creationId xmlns:p14="http://schemas.microsoft.com/office/powerpoint/2010/main" val="4068515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FF5F-6DFB-0D49-B8B1-661F7E7888AF}"/>
              </a:ext>
            </a:extLst>
          </p:cNvPr>
          <p:cNvSpPr>
            <a:spLocks noGrp="1"/>
          </p:cNvSpPr>
          <p:nvPr>
            <p:ph type="title"/>
          </p:nvPr>
        </p:nvSpPr>
        <p:spPr>
          <a:xfrm>
            <a:off x="964023" y="879063"/>
            <a:ext cx="7560545" cy="610863"/>
          </a:xfrm>
        </p:spPr>
        <p:txBody>
          <a:bodyPr>
            <a:normAutofit fontScale="90000"/>
          </a:bodyPr>
          <a:lstStyle/>
          <a:p>
            <a:r>
              <a:rPr lang="en-US" dirty="0"/>
              <a:t>NLP</a:t>
            </a:r>
            <a:br>
              <a:rPr lang="en-US" b="1" dirty="0"/>
            </a:br>
            <a:r>
              <a:rPr lang="en-US" b="1" dirty="0"/>
              <a:t>1) Preprocessing</a:t>
            </a:r>
          </a:p>
        </p:txBody>
      </p:sp>
      <p:sp>
        <p:nvSpPr>
          <p:cNvPr id="6" name="Slide Number Placeholder 5">
            <a:extLst>
              <a:ext uri="{FF2B5EF4-FFF2-40B4-BE49-F238E27FC236}">
                <a16:creationId xmlns:a16="http://schemas.microsoft.com/office/drawing/2014/main" id="{7CD59D5C-769B-454A-A6E2-A988BC5DEF34}"/>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9</a:t>
            </a:fld>
            <a:endParaRPr lang="en-US" dirty="0"/>
          </a:p>
        </p:txBody>
      </p:sp>
      <p:sp>
        <p:nvSpPr>
          <p:cNvPr id="9" name="Text Placeholder 3">
            <a:extLst>
              <a:ext uri="{FF2B5EF4-FFF2-40B4-BE49-F238E27FC236}">
                <a16:creationId xmlns:a16="http://schemas.microsoft.com/office/drawing/2014/main" id="{0E3F846C-DC83-B031-701E-C48960E517F2}"/>
              </a:ext>
            </a:extLst>
          </p:cNvPr>
          <p:cNvSpPr txBox="1">
            <a:spLocks/>
          </p:cNvSpPr>
          <p:nvPr/>
        </p:nvSpPr>
        <p:spPr>
          <a:xfrm>
            <a:off x="816747" y="1936197"/>
            <a:ext cx="9957232" cy="4290508"/>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p:txBody>
      </p:sp>
      <p:sp>
        <p:nvSpPr>
          <p:cNvPr id="5" name="ZoneTexte 4">
            <a:extLst>
              <a:ext uri="{FF2B5EF4-FFF2-40B4-BE49-F238E27FC236}">
                <a16:creationId xmlns:a16="http://schemas.microsoft.com/office/drawing/2014/main" id="{A328A9BD-4B95-AC96-B6CF-32E8A91D0EFC}"/>
              </a:ext>
            </a:extLst>
          </p:cNvPr>
          <p:cNvSpPr txBox="1"/>
          <p:nvPr/>
        </p:nvSpPr>
        <p:spPr>
          <a:xfrm>
            <a:off x="5257149" y="1655755"/>
            <a:ext cx="4809311" cy="923330"/>
          </a:xfrm>
          <a:prstGeom prst="rect">
            <a:avLst/>
          </a:prstGeom>
          <a:noFill/>
        </p:spPr>
        <p:txBody>
          <a:bodyPr wrap="square">
            <a:spAutoFit/>
          </a:bodyPr>
          <a:lstStyle/>
          <a:p>
            <a:r>
              <a:rPr lang="fr-FR" dirty="0">
                <a:solidFill>
                  <a:schemeClr val="bg1"/>
                </a:solidFill>
              </a:rPr>
              <a:t>« Product </a:t>
            </a:r>
            <a:r>
              <a:rPr lang="fr-FR" dirty="0" err="1">
                <a:solidFill>
                  <a:schemeClr val="bg1"/>
                </a:solidFill>
              </a:rPr>
              <a:t>name</a:t>
            </a:r>
            <a:r>
              <a:rPr lang="fr-FR" dirty="0">
                <a:solidFill>
                  <a:schemeClr val="bg1"/>
                </a:solidFill>
              </a:rPr>
              <a:t> » nettoyé</a:t>
            </a:r>
          </a:p>
          <a:p>
            <a:endParaRPr lang="fr-FR" dirty="0">
              <a:solidFill>
                <a:schemeClr val="bg1"/>
              </a:solidFill>
            </a:endParaRPr>
          </a:p>
          <a:p>
            <a:pPr marL="285750" indent="-285750">
              <a:buFontTx/>
              <a:buChar char="-"/>
            </a:pPr>
            <a:endParaRPr lang="fr-FR" dirty="0">
              <a:solidFill>
                <a:schemeClr val="bg1"/>
              </a:solidFill>
            </a:endParaRPr>
          </a:p>
        </p:txBody>
      </p:sp>
      <p:pic>
        <p:nvPicPr>
          <p:cNvPr id="13" name="Image 12">
            <a:extLst>
              <a:ext uri="{FF2B5EF4-FFF2-40B4-BE49-F238E27FC236}">
                <a16:creationId xmlns:a16="http://schemas.microsoft.com/office/drawing/2014/main" id="{97FF52A0-CD20-15A9-1661-A6ACAF042329}"/>
              </a:ext>
            </a:extLst>
          </p:cNvPr>
          <p:cNvPicPr>
            <a:picLocks noChangeAspect="1"/>
          </p:cNvPicPr>
          <p:nvPr/>
        </p:nvPicPr>
        <p:blipFill>
          <a:blip r:embed="rId2"/>
          <a:stretch>
            <a:fillRect/>
          </a:stretch>
        </p:blipFill>
        <p:spPr>
          <a:xfrm>
            <a:off x="278001" y="1850721"/>
            <a:ext cx="3666199" cy="3463326"/>
          </a:xfrm>
          <a:prstGeom prst="rect">
            <a:avLst/>
          </a:prstGeom>
        </p:spPr>
      </p:pic>
      <p:sp>
        <p:nvSpPr>
          <p:cNvPr id="3" name="ZoneTexte 2">
            <a:extLst>
              <a:ext uri="{FF2B5EF4-FFF2-40B4-BE49-F238E27FC236}">
                <a16:creationId xmlns:a16="http://schemas.microsoft.com/office/drawing/2014/main" id="{EE8806A7-00EE-C5A4-339F-4E913379F577}"/>
              </a:ext>
            </a:extLst>
          </p:cNvPr>
          <p:cNvSpPr txBox="1"/>
          <p:nvPr/>
        </p:nvSpPr>
        <p:spPr>
          <a:xfrm>
            <a:off x="8970597" y="1545341"/>
            <a:ext cx="4809311" cy="923330"/>
          </a:xfrm>
          <a:prstGeom prst="rect">
            <a:avLst/>
          </a:prstGeom>
          <a:noFill/>
        </p:spPr>
        <p:txBody>
          <a:bodyPr wrap="square">
            <a:spAutoFit/>
          </a:bodyPr>
          <a:lstStyle/>
          <a:p>
            <a:r>
              <a:rPr lang="fr-FR" dirty="0">
                <a:solidFill>
                  <a:schemeClr val="bg1"/>
                </a:solidFill>
              </a:rPr>
              <a:t>« </a:t>
            </a:r>
            <a:r>
              <a:rPr lang="fr-FR" dirty="0" err="1">
                <a:solidFill>
                  <a:schemeClr val="bg1"/>
                </a:solidFill>
              </a:rPr>
              <a:t>Text</a:t>
            </a:r>
            <a:r>
              <a:rPr lang="fr-FR" dirty="0">
                <a:solidFill>
                  <a:schemeClr val="bg1"/>
                </a:solidFill>
              </a:rPr>
              <a:t> » nettoyé</a:t>
            </a:r>
          </a:p>
          <a:p>
            <a:endParaRPr lang="fr-FR" dirty="0">
              <a:solidFill>
                <a:schemeClr val="bg1"/>
              </a:solidFill>
            </a:endParaRPr>
          </a:p>
          <a:p>
            <a:pPr marL="285750" indent="-285750">
              <a:buFontTx/>
              <a:buChar char="-"/>
            </a:pPr>
            <a:endParaRPr lang="fr-FR" dirty="0">
              <a:solidFill>
                <a:schemeClr val="bg1"/>
              </a:solidFill>
            </a:endParaRPr>
          </a:p>
        </p:txBody>
      </p:sp>
      <p:pic>
        <p:nvPicPr>
          <p:cNvPr id="8" name="Image 7">
            <a:extLst>
              <a:ext uri="{FF2B5EF4-FFF2-40B4-BE49-F238E27FC236}">
                <a16:creationId xmlns:a16="http://schemas.microsoft.com/office/drawing/2014/main" id="{4991C06F-980E-E94F-E42D-66D1B52090F3}"/>
              </a:ext>
            </a:extLst>
          </p:cNvPr>
          <p:cNvPicPr>
            <a:picLocks noChangeAspect="1"/>
          </p:cNvPicPr>
          <p:nvPr/>
        </p:nvPicPr>
        <p:blipFill>
          <a:blip r:embed="rId3"/>
          <a:stretch>
            <a:fillRect/>
          </a:stretch>
        </p:blipFill>
        <p:spPr>
          <a:xfrm>
            <a:off x="8377182" y="2277441"/>
            <a:ext cx="3556757" cy="2499343"/>
          </a:xfrm>
          <a:prstGeom prst="rect">
            <a:avLst/>
          </a:prstGeom>
        </p:spPr>
      </p:pic>
      <p:pic>
        <p:nvPicPr>
          <p:cNvPr id="12" name="Image 11">
            <a:extLst>
              <a:ext uri="{FF2B5EF4-FFF2-40B4-BE49-F238E27FC236}">
                <a16:creationId xmlns:a16="http://schemas.microsoft.com/office/drawing/2014/main" id="{BBE8070A-112B-877A-3417-3B7CD5875D0F}"/>
              </a:ext>
            </a:extLst>
          </p:cNvPr>
          <p:cNvPicPr>
            <a:picLocks noChangeAspect="1"/>
          </p:cNvPicPr>
          <p:nvPr/>
        </p:nvPicPr>
        <p:blipFill>
          <a:blip r:embed="rId4"/>
          <a:stretch>
            <a:fillRect/>
          </a:stretch>
        </p:blipFill>
        <p:spPr>
          <a:xfrm>
            <a:off x="4879635" y="2298643"/>
            <a:ext cx="3537687" cy="2620252"/>
          </a:xfrm>
          <a:prstGeom prst="rect">
            <a:avLst/>
          </a:prstGeom>
        </p:spPr>
      </p:pic>
      <p:pic>
        <p:nvPicPr>
          <p:cNvPr id="15" name="Image 14">
            <a:extLst>
              <a:ext uri="{FF2B5EF4-FFF2-40B4-BE49-F238E27FC236}">
                <a16:creationId xmlns:a16="http://schemas.microsoft.com/office/drawing/2014/main" id="{4D2DAB29-9AE7-3CCB-D64B-4B73D337D82E}"/>
              </a:ext>
            </a:extLst>
          </p:cNvPr>
          <p:cNvPicPr>
            <a:picLocks noChangeAspect="1"/>
          </p:cNvPicPr>
          <p:nvPr/>
        </p:nvPicPr>
        <p:blipFill>
          <a:blip r:embed="rId5"/>
          <a:stretch>
            <a:fillRect/>
          </a:stretch>
        </p:blipFill>
        <p:spPr>
          <a:xfrm>
            <a:off x="2229553" y="5365166"/>
            <a:ext cx="9729242" cy="1361699"/>
          </a:xfrm>
          <a:prstGeom prst="rect">
            <a:avLst/>
          </a:prstGeom>
        </p:spPr>
      </p:pic>
    </p:spTree>
    <p:extLst>
      <p:ext uri="{BB962C8B-B14F-4D97-AF65-F5344CB8AC3E}">
        <p14:creationId xmlns:p14="http://schemas.microsoft.com/office/powerpoint/2010/main" val="2032965590"/>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C_Win32_MW_JS_SL_v2.potx" id="{230A82CA-9023-4220-9E5B-0E652CF31B20}" vid="{96196EC2-C392-482E-BF29-9BD12A6266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annual presentation</Template>
  <TotalTime>1434</TotalTime>
  <Words>708</Words>
  <Application>Microsoft Office PowerPoint</Application>
  <PresentationFormat>Grand écran</PresentationFormat>
  <Paragraphs>164</Paragraphs>
  <Slides>21</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21</vt:i4>
      </vt:variant>
    </vt:vector>
  </HeadingPairs>
  <TitlesOfParts>
    <vt:vector size="27" baseType="lpstr">
      <vt:lpstr>Arial</vt:lpstr>
      <vt:lpstr>Calibri</vt:lpstr>
      <vt:lpstr>Franklin Gothic Book</vt:lpstr>
      <vt:lpstr>Franklin Gothic Demi</vt:lpstr>
      <vt:lpstr>Wingdings</vt:lpstr>
      <vt:lpstr>Theme1</vt:lpstr>
      <vt:lpstr>Projet 6 : Classifiez automatiquement des biens de consommation </vt:lpstr>
      <vt:lpstr>Plan</vt:lpstr>
      <vt:lpstr>Introduction</vt:lpstr>
      <vt:lpstr>Analyse exploratoire</vt:lpstr>
      <vt:lpstr>I) NLP</vt:lpstr>
      <vt:lpstr>NLP 1) Preprocessing</vt:lpstr>
      <vt:lpstr>NLP 1) Preprocessing</vt:lpstr>
      <vt:lpstr>NLP 1) Preprocessing</vt:lpstr>
      <vt:lpstr>NLP 1) Preprocessing</vt:lpstr>
      <vt:lpstr>NLP 2) Bag of words</vt:lpstr>
      <vt:lpstr>NLP 2) Bag of words</vt:lpstr>
      <vt:lpstr>NLP 2) Bag of words</vt:lpstr>
      <vt:lpstr>NLP 3) Word embeddings : Word2Vec</vt:lpstr>
      <vt:lpstr>NLP 3) Word embeddings : BERT Hugging Face</vt:lpstr>
      <vt:lpstr>NLP 3) Word embeddings : BERT TF</vt:lpstr>
      <vt:lpstr>NLP 3) Word embeddings : USE</vt:lpstr>
      <vt:lpstr>II) Images</vt:lpstr>
      <vt:lpstr>Images 1) SIFT</vt:lpstr>
      <vt:lpstr>Images 2) CNN Transfer Learning</vt:lpstr>
      <vt:lpstr>Conclusion</vt:lpstr>
      <vt:lpstr>Merci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4 : Anticipez les besoins en consommation de bâtiments</dc:title>
  <dc:creator>Oumeima El Gharbi</dc:creator>
  <cp:lastModifiedBy>Oumeima El Gharbi</cp:lastModifiedBy>
  <cp:revision>202</cp:revision>
  <dcterms:created xsi:type="dcterms:W3CDTF">2022-09-20T12:11:58Z</dcterms:created>
  <dcterms:modified xsi:type="dcterms:W3CDTF">2022-11-27T13:58:43Z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